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1" r:id="rId16"/>
    <p:sldId id="312" r:id="rId17"/>
    <p:sldId id="313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469" r:id="rId43"/>
    <p:sldId id="341" r:id="rId44"/>
    <p:sldId id="342" r:id="rId45"/>
    <p:sldId id="344" r:id="rId46"/>
    <p:sldId id="470" r:id="rId47"/>
    <p:sldId id="348" r:id="rId48"/>
    <p:sldId id="471" r:id="rId49"/>
    <p:sldId id="350" r:id="rId50"/>
    <p:sldId id="351" r:id="rId51"/>
    <p:sldId id="352" r:id="rId52"/>
    <p:sldId id="353" r:id="rId53"/>
    <p:sldId id="355" r:id="rId54"/>
    <p:sldId id="356" r:id="rId55"/>
    <p:sldId id="357" r:id="rId56"/>
    <p:sldId id="358" r:id="rId57"/>
    <p:sldId id="472" r:id="rId58"/>
    <p:sldId id="359" r:id="rId59"/>
    <p:sldId id="360" r:id="rId60"/>
    <p:sldId id="361" r:id="rId61"/>
  </p:sldIdLst>
  <p:sldSz cx="19010313" cy="10693400"/>
  <p:notesSz cx="15595600" cy="10693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6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318" y="36"/>
      </p:cViewPr>
      <p:guideLst>
        <p:guide orient="horz" pos="2880"/>
        <p:guide pos="263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26354" y="3311018"/>
            <a:ext cx="16165346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852708" y="5981193"/>
            <a:ext cx="133126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50902" y="2456561"/>
            <a:ext cx="82728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794297" y="2456561"/>
            <a:ext cx="82728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08882" y="2194307"/>
            <a:ext cx="16800287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0903" y="2456561"/>
            <a:ext cx="171162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466138" y="9933052"/>
            <a:ext cx="608577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50902" y="9933052"/>
            <a:ext cx="43741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692998" y="9933052"/>
            <a:ext cx="43741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3.siemens.com/powerdistribution/global/EN/consultant-support/electrical-planning-software/download/Pages/Default.aspx" TargetMode="Externa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slide" Target="slide5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" Target="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" Target="slide7.xml"/><Relationship Id="rId1" Type="http://schemas.openxmlformats.org/officeDocument/2006/relationships/slideLayout" Target="../slideLayouts/slideLayout5.xml"/><Relationship Id="rId5" Type="http://schemas.openxmlformats.org/officeDocument/2006/relationships/slide" Target="slide2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5.xml"/><Relationship Id="rId6" Type="http://schemas.openxmlformats.org/officeDocument/2006/relationships/slide" Target="slide23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3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slide" Target="slide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" Target="slide4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" Target="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" Target="slide2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slide" Target="slide4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slide" Target="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" Target="slide3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" Target="slide5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" Target="slide54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" Target="slide3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" Target="slide5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slide" Target="slide4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" Target="slide43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slide" Target="slide4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slide" Target="slide50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slide" Target="slide5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slide" Target="slide5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slide" Target="slide55.xml"/><Relationship Id="rId7" Type="http://schemas.openxmlformats.org/officeDocument/2006/relationships/image" Target="../media/image99.png"/><Relationship Id="rId2" Type="http://schemas.openxmlformats.org/officeDocument/2006/relationships/slide" Target="slide5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jp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slide" Target="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slide" Target="slide6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556" y="241300"/>
            <a:ext cx="18059400" cy="9810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marR="2346325" indent="-228600" algn="just">
              <a:buFont typeface="Times New Roman"/>
              <a:buAutoNum type="arabicPeriod" startAt="5"/>
              <a:tabLst>
                <a:tab pos="228600" algn="l"/>
              </a:tabLst>
            </a:pPr>
            <a:r>
              <a:rPr sz="2000" b="1" spc="-5" dirty="0">
                <a:cs typeface="Times New Roman"/>
              </a:rPr>
              <a:t>DESCRIPCIÓN</a:t>
            </a:r>
            <a:r>
              <a:rPr sz="2000" b="1" spc="-15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DE</a:t>
            </a:r>
            <a:r>
              <a:rPr sz="2000" b="1" spc="-20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LA</a:t>
            </a:r>
            <a:r>
              <a:rPr sz="2000" b="1" spc="-2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INTERFAZ</a:t>
            </a:r>
            <a:endParaRPr sz="2000" dirty="0">
              <a:cs typeface="Times New Roman"/>
            </a:endParaRPr>
          </a:p>
          <a:p>
            <a:pPr algn="just">
              <a:spcBef>
                <a:spcPts val="15"/>
              </a:spcBef>
              <a:buFont typeface="Times New Roman"/>
              <a:buAutoNum type="arabicPeriod" startAt="5"/>
            </a:pPr>
            <a:endParaRPr sz="2000" dirty="0">
              <a:cs typeface="Times New Roman"/>
            </a:endParaRPr>
          </a:p>
          <a:p>
            <a:pPr marL="317500" marR="2290445" lvl="1" indent="-317500" algn="just">
              <a:buFont typeface="Times New Roman"/>
              <a:buAutoNum type="arabicPeriod"/>
              <a:tabLst>
                <a:tab pos="317500" algn="l"/>
              </a:tabLst>
            </a:pPr>
            <a:r>
              <a:rPr sz="2000" b="1" spc="-5" dirty="0">
                <a:cs typeface="Times New Roman"/>
              </a:rPr>
              <a:t>PRESENTACIÓN</a:t>
            </a:r>
            <a:r>
              <a:rPr sz="2000" b="1" spc="-5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DEL</a:t>
            </a:r>
            <a:r>
              <a:rPr sz="2000" b="1" spc="-3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SOFTWARE</a:t>
            </a:r>
            <a:endParaRPr sz="2000" dirty="0">
              <a:cs typeface="Times New Roman"/>
            </a:endParaRPr>
          </a:p>
          <a:p>
            <a:pPr algn="just"/>
            <a:endParaRPr sz="2000" dirty="0">
              <a:cs typeface="Times New Roman"/>
            </a:endParaRPr>
          </a:p>
          <a:p>
            <a:pPr marL="12700" marR="8890" algn="just"/>
            <a:r>
              <a:rPr sz="2000" dirty="0">
                <a:cs typeface="Times New Roman"/>
              </a:rPr>
              <a:t>El </a:t>
            </a:r>
            <a:r>
              <a:rPr sz="2000" spc="-5" dirty="0">
                <a:cs typeface="Times New Roman"/>
              </a:rPr>
              <a:t>programa Simaris Design es parte </a:t>
            </a:r>
            <a:r>
              <a:rPr sz="2000" dirty="0">
                <a:cs typeface="Times New Roman"/>
              </a:rPr>
              <a:t>de una familia de </a:t>
            </a:r>
            <a:r>
              <a:rPr sz="2000" spc="-5" dirty="0">
                <a:cs typeface="Times New Roman"/>
              </a:rPr>
              <a:t>soluciones </a:t>
            </a:r>
            <a:r>
              <a:rPr sz="2000" spc="-5" dirty="0" err="1">
                <a:cs typeface="Times New Roman"/>
              </a:rPr>
              <a:t>informáticas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desarrolladas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por</a:t>
            </a:r>
            <a:r>
              <a:rPr sz="2000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empresa Siemens,</a:t>
            </a:r>
            <a:r>
              <a:rPr sz="2000" spc="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referidas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al</a:t>
            </a:r>
            <a:r>
              <a:rPr sz="2000" dirty="0">
                <a:cs typeface="Times New Roman"/>
              </a:rPr>
              <a:t> campo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 la</a:t>
            </a:r>
            <a:r>
              <a:rPr sz="2000" spc="-5" dirty="0">
                <a:cs typeface="Times New Roman"/>
              </a:rPr>
              <a:t> ingeniería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eléctrica.</a:t>
            </a:r>
            <a:endParaRPr sz="2000" dirty="0">
              <a:cs typeface="Times New Roman"/>
            </a:endParaRPr>
          </a:p>
          <a:p>
            <a:pPr marL="12700" algn="just">
              <a:spcBef>
                <a:spcPts val="850"/>
              </a:spcBef>
            </a:pPr>
            <a:r>
              <a:rPr sz="2000" dirty="0">
                <a:cs typeface="Times New Roman"/>
              </a:rPr>
              <a:t>La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familia</a:t>
            </a:r>
            <a:r>
              <a:rPr sz="2000" dirty="0">
                <a:cs typeface="Times New Roman"/>
              </a:rPr>
              <a:t> de </a:t>
            </a:r>
            <a:r>
              <a:rPr sz="2000" spc="-5" dirty="0">
                <a:cs typeface="Times New Roman"/>
              </a:rPr>
              <a:t>programas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Simaris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comprende:</a:t>
            </a:r>
            <a:endParaRPr sz="2000" dirty="0">
              <a:cs typeface="Times New Roman"/>
            </a:endParaRPr>
          </a:p>
          <a:p>
            <a:pPr marL="469265" indent="-228600" algn="just">
              <a:spcBef>
                <a:spcPts val="94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b="1" spc="-5" dirty="0">
                <a:cs typeface="Times New Roman"/>
              </a:rPr>
              <a:t>Simaris</a:t>
            </a:r>
            <a:r>
              <a:rPr sz="2000" b="1" spc="-55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Design</a:t>
            </a:r>
            <a:endParaRPr sz="2000" b="1" dirty="0">
              <a:cs typeface="Times New Roman"/>
            </a:endParaRP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b="1" spc="-5" dirty="0">
                <a:cs typeface="Times New Roman"/>
              </a:rPr>
              <a:t>Simaris</a:t>
            </a:r>
            <a:r>
              <a:rPr sz="2000" b="1" spc="-55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Curves</a:t>
            </a:r>
            <a:endParaRPr sz="2000" b="1" dirty="0">
              <a:cs typeface="Times New Roman"/>
            </a:endParaRP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b="1" spc="-5" dirty="0">
                <a:cs typeface="Times New Roman"/>
              </a:rPr>
              <a:t>Simaris</a:t>
            </a:r>
            <a:r>
              <a:rPr sz="2000" b="1" spc="-55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Project</a:t>
            </a:r>
            <a:endParaRPr sz="2000" b="1" dirty="0">
              <a:cs typeface="Times New Roman"/>
            </a:endParaRPr>
          </a:p>
          <a:p>
            <a:pPr marL="12700" algn="just"/>
            <a:r>
              <a:rPr sz="2000" dirty="0">
                <a:cs typeface="Times New Roman"/>
              </a:rPr>
              <a:t>Esta</a:t>
            </a:r>
            <a:r>
              <a:rPr sz="2000" spc="6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terna</a:t>
            </a:r>
            <a:r>
              <a:rPr sz="2000" spc="7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</a:t>
            </a:r>
            <a:r>
              <a:rPr sz="2000" spc="6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programas</a:t>
            </a:r>
            <a:r>
              <a:rPr sz="2000" spc="8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proporciona</a:t>
            </a:r>
            <a:r>
              <a:rPr sz="2000" spc="7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6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herramienta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integral</a:t>
            </a:r>
            <a:r>
              <a:rPr sz="2000" spc="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para</a:t>
            </a:r>
            <a:r>
              <a:rPr sz="2000" spc="6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spc="8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diseño</a:t>
            </a:r>
            <a:r>
              <a:rPr sz="2000" spc="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6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instalaciones</a:t>
            </a:r>
            <a:endParaRPr sz="2000" dirty="0">
              <a:cs typeface="Times New Roman"/>
            </a:endParaRPr>
          </a:p>
          <a:p>
            <a:pPr marL="12700" marR="7620" algn="just"/>
            <a:r>
              <a:rPr sz="2000" spc="-5" dirty="0">
                <a:cs typeface="Times New Roman"/>
              </a:rPr>
              <a:t>eléctricas.</a:t>
            </a:r>
            <a:r>
              <a:rPr sz="2000" dirty="0">
                <a:cs typeface="Times New Roman"/>
              </a:rPr>
              <a:t> En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concreto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Simaris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Design,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una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herramienta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pensada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para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diseño</a:t>
            </a:r>
            <a:r>
              <a:rPr sz="2000" spc="5" dirty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de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instalaciones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eléctricas </a:t>
            </a:r>
            <a:r>
              <a:rPr sz="2000" spc="5" dirty="0">
                <a:cs typeface="Times New Roman"/>
              </a:rPr>
              <a:t>de </a:t>
            </a:r>
            <a:r>
              <a:rPr sz="2000" dirty="0">
                <a:cs typeface="Times New Roman"/>
              </a:rPr>
              <a:t>media y </a:t>
            </a:r>
            <a:r>
              <a:rPr sz="2000" spc="-5" dirty="0">
                <a:cs typeface="Times New Roman"/>
              </a:rPr>
              <a:t>baja </a:t>
            </a:r>
            <a:r>
              <a:rPr sz="2000" dirty="0">
                <a:cs typeface="Times New Roman"/>
              </a:rPr>
              <a:t>tensión, desde </a:t>
            </a:r>
            <a:r>
              <a:rPr sz="2000" spc="-5" dirty="0">
                <a:cs typeface="Times New Roman"/>
              </a:rPr>
              <a:t>el transformador en </a:t>
            </a:r>
            <a:r>
              <a:rPr sz="2000" dirty="0">
                <a:cs typeface="Times New Roman"/>
              </a:rPr>
              <a:t>media </a:t>
            </a:r>
            <a:r>
              <a:rPr sz="2000" dirty="0" err="1">
                <a:cs typeface="Times New Roman"/>
              </a:rPr>
              <a:t>tensión</a:t>
            </a:r>
            <a:r>
              <a:rPr sz="2000" dirty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hasta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el</a:t>
            </a:r>
            <a:r>
              <a:rPr sz="2000" spc="15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enchufe</a:t>
            </a:r>
            <a:r>
              <a:rPr sz="2000" spc="1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bifásico,</a:t>
            </a:r>
            <a:r>
              <a:rPr sz="2000" spc="15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16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sigue</a:t>
            </a:r>
            <a:r>
              <a:rPr sz="2000" spc="15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15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normativa</a:t>
            </a:r>
            <a:r>
              <a:rPr sz="2000" spc="14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DIN(Instituto</a:t>
            </a:r>
            <a:r>
              <a:rPr sz="2000" spc="15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Alemán</a:t>
            </a:r>
            <a:r>
              <a:rPr sz="2000" spc="15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14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Normalización),</a:t>
            </a:r>
            <a:r>
              <a:rPr sz="2000" spc="15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VDE</a:t>
            </a:r>
            <a:endParaRPr sz="2000" dirty="0">
              <a:cs typeface="Times New Roman"/>
            </a:endParaRPr>
          </a:p>
          <a:p>
            <a:pPr marL="12700" marR="5715" algn="just">
              <a:spcBef>
                <a:spcPts val="10"/>
              </a:spcBef>
            </a:pPr>
            <a:r>
              <a:rPr sz="2000" spc="-5" dirty="0">
                <a:cs typeface="Times New Roman"/>
              </a:rPr>
              <a:t>(Federación</a:t>
            </a:r>
            <a:r>
              <a:rPr sz="2000" dirty="0">
                <a:cs typeface="Times New Roman"/>
              </a:rPr>
              <a:t> Alemana</a:t>
            </a:r>
            <a:r>
              <a:rPr sz="2000" spc="5" dirty="0">
                <a:cs typeface="Times New Roman"/>
              </a:rPr>
              <a:t> de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Industrias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Electrotécnicas,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Electrónicas</a:t>
            </a:r>
            <a:r>
              <a:rPr sz="2000" dirty="0">
                <a:cs typeface="Times New Roman"/>
              </a:rPr>
              <a:t> y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Tecnología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5" dirty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la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Información</a:t>
            </a:r>
            <a:r>
              <a:rPr sz="2000" spc="-5" dirty="0">
                <a:cs typeface="Times New Roman"/>
              </a:rPr>
              <a:t>)</a:t>
            </a:r>
            <a:r>
              <a:rPr sz="2000" dirty="0">
                <a:cs typeface="Times New Roman"/>
              </a:rPr>
              <a:t> e </a:t>
            </a:r>
            <a:r>
              <a:rPr sz="2000" spc="-5" dirty="0">
                <a:cs typeface="Times New Roman"/>
              </a:rPr>
              <a:t>IEC(Comisión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Electrotécnica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Internacional).</a:t>
            </a:r>
            <a:endParaRPr sz="2000" dirty="0">
              <a:cs typeface="Times New Roman"/>
            </a:endParaRPr>
          </a:p>
          <a:p>
            <a:pPr marL="12700" marR="5080" algn="just">
              <a:spcBef>
                <a:spcPts val="790"/>
              </a:spcBef>
            </a:pPr>
            <a:r>
              <a:rPr sz="2000" spc="-5" dirty="0">
                <a:cs typeface="Times New Roman"/>
              </a:rPr>
              <a:t>A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partir</a:t>
            </a:r>
            <a:r>
              <a:rPr sz="2000" spc="-35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</a:t>
            </a:r>
            <a:r>
              <a:rPr sz="2000" spc="-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-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serie</a:t>
            </a:r>
            <a:r>
              <a:rPr sz="2000" spc="-40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</a:t>
            </a:r>
            <a:r>
              <a:rPr sz="2000" spc="-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premisas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seleccionadas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por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usuario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inicio,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y</a:t>
            </a:r>
            <a:r>
              <a:rPr sz="2000" spc="-3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siguiendo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spc="-30" dirty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esquema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básico</a:t>
            </a:r>
            <a:r>
              <a:rPr sz="2000" spc="-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 la </a:t>
            </a:r>
            <a:r>
              <a:rPr sz="2000" spc="-5" dirty="0">
                <a:cs typeface="Times New Roman"/>
              </a:rPr>
              <a:t>instalación diseñado </a:t>
            </a:r>
            <a:r>
              <a:rPr sz="2000" dirty="0">
                <a:cs typeface="Times New Roman"/>
              </a:rPr>
              <a:t>por </a:t>
            </a:r>
            <a:r>
              <a:rPr sz="2000" spc="-5" dirty="0">
                <a:cs typeface="Times New Roman"/>
              </a:rPr>
              <a:t>él, </a:t>
            </a:r>
            <a:r>
              <a:rPr sz="2000" dirty="0">
                <a:cs typeface="Times New Roman"/>
              </a:rPr>
              <a:t>este </a:t>
            </a:r>
            <a:r>
              <a:rPr sz="2000" spc="-5" dirty="0">
                <a:cs typeface="Times New Roman"/>
              </a:rPr>
              <a:t>programa es capaz </a:t>
            </a:r>
            <a:r>
              <a:rPr sz="2000" dirty="0">
                <a:cs typeface="Times New Roman"/>
              </a:rPr>
              <a:t>de </a:t>
            </a:r>
            <a:r>
              <a:rPr sz="2000" spc="-5" dirty="0" err="1">
                <a:cs typeface="Times New Roman"/>
              </a:rPr>
              <a:t>calcular</a:t>
            </a:r>
            <a:r>
              <a:rPr sz="2000" spc="-5" dirty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automáticamente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una</a:t>
            </a:r>
            <a:r>
              <a:rPr sz="2000" spc="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serie</a:t>
            </a:r>
            <a:r>
              <a:rPr sz="2000" dirty="0">
                <a:cs typeface="Times New Roman"/>
              </a:rPr>
              <a:t> de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elementos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componen</a:t>
            </a:r>
            <a:r>
              <a:rPr sz="2000" dirty="0">
                <a:cs typeface="Times New Roman"/>
              </a:rPr>
              <a:t> la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instalación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(cables,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barras,</a:t>
            </a:r>
            <a:r>
              <a:rPr sz="2000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protecciones</a:t>
            </a:r>
            <a:r>
              <a:rPr sz="2000" spc="-5" dirty="0" smtClean="0">
                <a:cs typeface="Times New Roman"/>
              </a:rPr>
              <a:t>,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acoplamientos</a:t>
            </a:r>
            <a:r>
              <a:rPr sz="2000" spc="-5" dirty="0">
                <a:cs typeface="Times New Roman"/>
              </a:rPr>
              <a:t>, motores, etc.). Seleccionando </a:t>
            </a:r>
            <a:r>
              <a:rPr sz="2000" dirty="0">
                <a:cs typeface="Times New Roman"/>
              </a:rPr>
              <a:t>estos </a:t>
            </a:r>
            <a:r>
              <a:rPr sz="2000" spc="-5" dirty="0">
                <a:cs typeface="Times New Roman"/>
              </a:rPr>
              <a:t>elementos </a:t>
            </a:r>
            <a:r>
              <a:rPr sz="2000" dirty="0">
                <a:cs typeface="Times New Roman"/>
              </a:rPr>
              <a:t>del catálogo de </a:t>
            </a:r>
            <a:r>
              <a:rPr sz="2000" spc="-5" dirty="0">
                <a:cs typeface="Times New Roman"/>
              </a:rPr>
              <a:t>Siemens con </a:t>
            </a:r>
            <a:r>
              <a:rPr sz="2000" spc="-5" dirty="0" smtClean="0">
                <a:cs typeface="Times New Roman"/>
              </a:rPr>
              <a:t>las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características</a:t>
            </a:r>
            <a:r>
              <a:rPr sz="2000" spc="-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más </a:t>
            </a:r>
            <a:r>
              <a:rPr sz="2000" spc="-5" dirty="0">
                <a:cs typeface="Times New Roman"/>
              </a:rPr>
              <a:t>adecuadas </a:t>
            </a:r>
            <a:r>
              <a:rPr sz="2000" dirty="0">
                <a:cs typeface="Times New Roman"/>
              </a:rPr>
              <a:t>para </a:t>
            </a:r>
            <a:r>
              <a:rPr sz="2000" spc="-5" dirty="0">
                <a:cs typeface="Times New Roman"/>
              </a:rPr>
              <a:t>cada </a:t>
            </a:r>
            <a:r>
              <a:rPr sz="2000" dirty="0">
                <a:cs typeface="Times New Roman"/>
              </a:rPr>
              <a:t>necesidad. </a:t>
            </a:r>
            <a:r>
              <a:rPr sz="2000" spc="-5" dirty="0">
                <a:cs typeface="Times New Roman"/>
              </a:rPr>
              <a:t>No </a:t>
            </a:r>
            <a:r>
              <a:rPr sz="2000" dirty="0">
                <a:cs typeface="Times New Roman"/>
              </a:rPr>
              <a:t>siendo </a:t>
            </a:r>
            <a:r>
              <a:rPr sz="2000" spc="-5" dirty="0">
                <a:cs typeface="Times New Roman"/>
              </a:rPr>
              <a:t>esto </a:t>
            </a:r>
            <a:r>
              <a:rPr sz="2000" dirty="0">
                <a:cs typeface="Times New Roman"/>
              </a:rPr>
              <a:t>óbice </a:t>
            </a:r>
            <a:r>
              <a:rPr sz="2000" spc="5" dirty="0">
                <a:cs typeface="Times New Roman"/>
              </a:rPr>
              <a:t>para </a:t>
            </a:r>
            <a:r>
              <a:rPr sz="2000" spc="-5" dirty="0" err="1">
                <a:cs typeface="Times New Roman"/>
              </a:rPr>
              <a:t>cambiar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los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elementos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seleccionados </a:t>
            </a:r>
            <a:r>
              <a:rPr sz="2000" dirty="0">
                <a:cs typeface="Times New Roman"/>
              </a:rPr>
              <a:t>por </a:t>
            </a:r>
            <a:r>
              <a:rPr sz="2000" spc="-5" dirty="0">
                <a:cs typeface="Times New Roman"/>
              </a:rPr>
              <a:t>defecto, </a:t>
            </a:r>
            <a:r>
              <a:rPr sz="2000" dirty="0">
                <a:cs typeface="Times New Roman"/>
              </a:rPr>
              <a:t>por otros que </a:t>
            </a:r>
            <a:r>
              <a:rPr sz="2000" spc="-5" dirty="0">
                <a:cs typeface="Times New Roman"/>
              </a:rPr>
              <a:t>el usuario </a:t>
            </a:r>
            <a:r>
              <a:rPr sz="2000" dirty="0">
                <a:cs typeface="Times New Roman"/>
              </a:rPr>
              <a:t>desee incluir. </a:t>
            </a:r>
            <a:r>
              <a:rPr sz="2000" spc="-5" dirty="0">
                <a:cs typeface="Times New Roman"/>
              </a:rPr>
              <a:t>Además </a:t>
            </a:r>
            <a:r>
              <a:rPr sz="2000" dirty="0" err="1">
                <a:cs typeface="Times New Roman"/>
              </a:rPr>
              <a:t>posee</a:t>
            </a:r>
            <a:r>
              <a:rPr sz="2000" dirty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una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base</a:t>
            </a:r>
            <a:r>
              <a:rPr sz="2000" spc="-1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datos con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normativa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específica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aplicable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cada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país de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lista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comprende</a:t>
            </a:r>
            <a:r>
              <a:rPr sz="2000" spc="-15" dirty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60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países</a:t>
            </a:r>
            <a:r>
              <a:rPr sz="2000" spc="-5" dirty="0">
                <a:cs typeface="Times New Roman"/>
              </a:rPr>
              <a:t>, </a:t>
            </a:r>
            <a:r>
              <a:rPr sz="2000" dirty="0">
                <a:cs typeface="Times New Roman"/>
              </a:rPr>
              <a:t>incluido </a:t>
            </a:r>
            <a:r>
              <a:rPr sz="2000" spc="-5" dirty="0">
                <a:cs typeface="Times New Roman"/>
              </a:rPr>
              <a:t>España.</a:t>
            </a:r>
            <a:endParaRPr sz="2000" dirty="0">
              <a:cs typeface="Times New Roman"/>
            </a:endParaRPr>
          </a:p>
          <a:p>
            <a:pPr marL="12700" marR="6350" algn="just">
              <a:spcBef>
                <a:spcPts val="805"/>
              </a:spcBef>
            </a:pPr>
            <a:r>
              <a:rPr sz="2000" dirty="0">
                <a:cs typeface="Times New Roman"/>
              </a:rPr>
              <a:t>El </a:t>
            </a:r>
            <a:r>
              <a:rPr sz="2000" spc="-5" dirty="0">
                <a:cs typeface="Times New Roman"/>
              </a:rPr>
              <a:t>programa </a:t>
            </a:r>
            <a:r>
              <a:rPr sz="2000" dirty="0">
                <a:cs typeface="Times New Roman"/>
              </a:rPr>
              <a:t>dispone </a:t>
            </a:r>
            <a:r>
              <a:rPr sz="2000" spc="5" dirty="0">
                <a:cs typeface="Times New Roman"/>
              </a:rPr>
              <a:t>de </a:t>
            </a:r>
            <a:r>
              <a:rPr sz="2000" dirty="0">
                <a:cs typeface="Times New Roman"/>
              </a:rPr>
              <a:t>una </a:t>
            </a:r>
            <a:r>
              <a:rPr sz="2000" spc="-5" dirty="0">
                <a:cs typeface="Times New Roman"/>
              </a:rPr>
              <a:t>interfaz organizada en ventanas, </a:t>
            </a:r>
            <a:r>
              <a:rPr sz="2000" dirty="0">
                <a:cs typeface="Times New Roman"/>
              </a:rPr>
              <a:t>disponible </a:t>
            </a:r>
            <a:r>
              <a:rPr sz="2000" spc="-5" dirty="0">
                <a:cs typeface="Times New Roman"/>
              </a:rPr>
              <a:t>en </a:t>
            </a:r>
            <a:r>
              <a:rPr sz="2000" dirty="0">
                <a:cs typeface="Times New Roman"/>
              </a:rPr>
              <a:t>21 </a:t>
            </a:r>
            <a:r>
              <a:rPr sz="2000" dirty="0" err="1">
                <a:cs typeface="Times New Roman"/>
              </a:rPr>
              <a:t>idiomas</a:t>
            </a:r>
            <a:r>
              <a:rPr sz="2000" dirty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entre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los</a:t>
            </a:r>
            <a:r>
              <a:rPr sz="2000" spc="9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8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está</a:t>
            </a:r>
            <a:r>
              <a:rPr sz="2000" spc="9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spc="9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castellano.</a:t>
            </a:r>
            <a:r>
              <a:rPr sz="2000" spc="9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Los</a:t>
            </a:r>
            <a:r>
              <a:rPr sz="2000" spc="9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requerimientos</a:t>
            </a:r>
            <a:r>
              <a:rPr sz="2000" spc="1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mínimos</a:t>
            </a:r>
            <a:r>
              <a:rPr sz="2000" spc="9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del</a:t>
            </a:r>
            <a:r>
              <a:rPr sz="2000" spc="1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programa</a:t>
            </a:r>
            <a:r>
              <a:rPr sz="2000" spc="9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para</a:t>
            </a:r>
            <a:r>
              <a:rPr sz="2000" spc="8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su</a:t>
            </a:r>
            <a:r>
              <a:rPr sz="2000" spc="9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versión</a:t>
            </a:r>
            <a:r>
              <a:rPr sz="2000" spc="9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9.0</a:t>
            </a:r>
            <a:r>
              <a:rPr sz="2000" spc="85" dirty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son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los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siguientes:</a:t>
            </a:r>
            <a:endParaRPr sz="2000" dirty="0">
              <a:cs typeface="Times New Roman"/>
            </a:endParaRPr>
          </a:p>
          <a:p>
            <a:pPr marL="469265" indent="-228600" algn="just">
              <a:spcBef>
                <a:spcPts val="93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Procesador: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Intel</a:t>
            </a:r>
            <a:r>
              <a:rPr sz="2000" dirty="0">
                <a:cs typeface="Times New Roman"/>
              </a:rPr>
              <a:t> Core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3i</a:t>
            </a:r>
            <a:r>
              <a:rPr sz="2000" spc="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/ </a:t>
            </a:r>
            <a:r>
              <a:rPr sz="2000" spc="-5" dirty="0">
                <a:cs typeface="Times New Roman"/>
              </a:rPr>
              <a:t>AMD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Phenom</a:t>
            </a:r>
            <a:r>
              <a:rPr sz="2000" dirty="0">
                <a:cs typeface="Times New Roman"/>
              </a:rPr>
              <a:t> II</a:t>
            </a:r>
            <a:r>
              <a:rPr sz="2000" spc="-5" dirty="0">
                <a:cs typeface="Times New Roman"/>
              </a:rPr>
              <a:t> X4.</a:t>
            </a:r>
            <a:endParaRPr sz="2000" dirty="0">
              <a:cs typeface="Times New Roman"/>
            </a:endParaRP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dirty="0">
                <a:cs typeface="Times New Roman"/>
              </a:rPr>
              <a:t>4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GB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RAM.</a:t>
            </a:r>
            <a:endParaRPr sz="2000" dirty="0">
              <a:cs typeface="Times New Roman"/>
            </a:endParaRPr>
          </a:p>
          <a:p>
            <a:pPr marL="469265" marR="6985" indent="-228600" algn="just">
              <a:spcBef>
                <a:spcPts val="125"/>
              </a:spcBef>
              <a:buFont typeface="Symbol"/>
              <a:buChar char=""/>
              <a:tabLst>
                <a:tab pos="469900" algn="l"/>
              </a:tabLst>
            </a:pPr>
            <a:r>
              <a:rPr sz="2000" spc="-5" dirty="0">
                <a:cs typeface="Times New Roman"/>
              </a:rPr>
              <a:t>Espacio </a:t>
            </a:r>
            <a:r>
              <a:rPr sz="2000" dirty="0">
                <a:cs typeface="Times New Roman"/>
              </a:rPr>
              <a:t>libre </a:t>
            </a:r>
            <a:r>
              <a:rPr sz="2000" spc="-5" dirty="0">
                <a:cs typeface="Times New Roman"/>
              </a:rPr>
              <a:t>en </a:t>
            </a:r>
            <a:r>
              <a:rPr sz="2000" dirty="0">
                <a:cs typeface="Times New Roman"/>
              </a:rPr>
              <a:t>disco duro: 400 </a:t>
            </a:r>
            <a:r>
              <a:rPr sz="2000" spc="-5" dirty="0">
                <a:cs typeface="Times New Roman"/>
              </a:rPr>
              <a:t>MB (si </a:t>
            </a:r>
            <a:r>
              <a:rPr sz="2000" dirty="0">
                <a:cs typeface="Times New Roman"/>
              </a:rPr>
              <a:t>un solo </a:t>
            </a:r>
            <a:r>
              <a:rPr sz="2000" spc="-5" dirty="0">
                <a:cs typeface="Times New Roman"/>
              </a:rPr>
              <a:t>país es seleccionado) </a:t>
            </a:r>
            <a:r>
              <a:rPr sz="2000" dirty="0">
                <a:cs typeface="Times New Roman"/>
              </a:rPr>
              <a:t>o </a:t>
            </a:r>
            <a:r>
              <a:rPr sz="2000" spc="-5" dirty="0">
                <a:cs typeface="Times New Roman"/>
              </a:rPr>
              <a:t>hasta </a:t>
            </a:r>
            <a:r>
              <a:rPr sz="2000" dirty="0">
                <a:cs typeface="Times New Roman"/>
              </a:rPr>
              <a:t>2,5 </a:t>
            </a:r>
            <a:r>
              <a:rPr sz="2000" spc="-5" dirty="0" smtClean="0">
                <a:cs typeface="Times New Roman"/>
              </a:rPr>
              <a:t>GB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(</a:t>
            </a:r>
            <a:r>
              <a:rPr sz="2000" dirty="0">
                <a:cs typeface="Times New Roman"/>
              </a:rPr>
              <a:t>si </a:t>
            </a:r>
            <a:r>
              <a:rPr sz="2000" spc="-5" dirty="0">
                <a:cs typeface="Times New Roman"/>
              </a:rPr>
              <a:t>son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seleccionados</a:t>
            </a:r>
            <a:r>
              <a:rPr sz="2000" dirty="0">
                <a:cs typeface="Times New Roman"/>
              </a:rPr>
              <a:t> todos </a:t>
            </a:r>
            <a:r>
              <a:rPr sz="2000" spc="-5" dirty="0">
                <a:cs typeface="Times New Roman"/>
              </a:rPr>
              <a:t>los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países).</a:t>
            </a:r>
            <a:endParaRPr sz="2000" dirty="0">
              <a:cs typeface="Times New Roman"/>
            </a:endParaRPr>
          </a:p>
          <a:p>
            <a:pPr marL="469265" indent="-228600" algn="just">
              <a:buFont typeface="Symbol"/>
              <a:buChar char=""/>
              <a:tabLst>
                <a:tab pos="469900" algn="l"/>
              </a:tabLst>
            </a:pPr>
            <a:r>
              <a:rPr sz="2000" spc="-5" dirty="0">
                <a:cs typeface="Times New Roman"/>
              </a:rPr>
              <a:t>Resolución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pantalla:</a:t>
            </a:r>
            <a:endParaRPr sz="2000" dirty="0">
              <a:cs typeface="Times New Roman"/>
            </a:endParaRPr>
          </a:p>
          <a:p>
            <a:pPr marL="697865" algn="just"/>
            <a:r>
              <a:rPr sz="2000" dirty="0">
                <a:cs typeface="Courier New"/>
              </a:rPr>
              <a:t>o</a:t>
            </a:r>
            <a:r>
              <a:rPr sz="2000" spc="300" dirty="0">
                <a:cs typeface="Courier New"/>
              </a:rPr>
              <a:t> </a:t>
            </a:r>
            <a:r>
              <a:rPr sz="2000" spc="-5" dirty="0">
                <a:cs typeface="Times New Roman"/>
              </a:rPr>
              <a:t>Formato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4:3:</a:t>
            </a:r>
            <a:r>
              <a:rPr sz="2000" spc="-2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1280x1024.</a:t>
            </a:r>
          </a:p>
          <a:p>
            <a:pPr marL="697865" algn="just"/>
            <a:r>
              <a:rPr sz="2000" dirty="0">
                <a:cs typeface="Courier New"/>
              </a:rPr>
              <a:t>o</a:t>
            </a:r>
            <a:r>
              <a:rPr sz="2000" spc="300" dirty="0">
                <a:cs typeface="Courier New"/>
              </a:rPr>
              <a:t> </a:t>
            </a:r>
            <a:r>
              <a:rPr sz="2000" spc="-5" dirty="0">
                <a:cs typeface="Times New Roman"/>
              </a:rPr>
              <a:t>Formato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16:9: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1366x768.</a:t>
            </a: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900" algn="l"/>
              </a:tabLst>
            </a:pPr>
            <a:r>
              <a:rPr sz="2000" spc="-5" dirty="0">
                <a:cs typeface="Times New Roman"/>
              </a:rPr>
              <a:t>Sistemas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operativos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lo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soportan: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Windows 7,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Windows</a:t>
            </a:r>
            <a:r>
              <a:rPr sz="2000" dirty="0">
                <a:cs typeface="Times New Roman"/>
              </a:rPr>
              <a:t> 8.</a:t>
            </a:r>
          </a:p>
          <a:p>
            <a:pPr marL="469265" indent="-228600" algn="just">
              <a:spcBef>
                <a:spcPts val="35"/>
              </a:spcBef>
              <a:buFont typeface="Symbol"/>
              <a:buChar char=""/>
              <a:tabLst>
                <a:tab pos="469900" algn="l"/>
              </a:tabLst>
            </a:pPr>
            <a:r>
              <a:rPr sz="2000" spc="-5" dirty="0">
                <a:cs typeface="Times New Roman"/>
              </a:rPr>
              <a:t>Versiones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MS-Office</a:t>
            </a:r>
            <a:r>
              <a:rPr sz="2000" dirty="0">
                <a:cs typeface="Times New Roman"/>
              </a:rPr>
              <a:t> que lo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soportan: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Office</a:t>
            </a:r>
            <a:r>
              <a:rPr sz="2000" dirty="0">
                <a:cs typeface="Times New Roman"/>
              </a:rPr>
              <a:t> 2007,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Office</a:t>
            </a:r>
            <a:r>
              <a:rPr sz="2000" dirty="0">
                <a:cs typeface="Times New Roman"/>
              </a:rPr>
              <a:t> 2010.</a:t>
            </a:r>
          </a:p>
          <a:p>
            <a:pPr marL="12700" algn="just"/>
            <a:r>
              <a:rPr sz="2000" spc="-5" dirty="0">
                <a:cs typeface="Times New Roman"/>
              </a:rPr>
              <a:t>Existen</a:t>
            </a:r>
            <a:r>
              <a:rPr sz="2000" spc="6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dos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versiones</a:t>
            </a:r>
            <a:r>
              <a:rPr sz="2000" spc="7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disponibles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del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programa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Simaris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design,</a:t>
            </a:r>
            <a:r>
              <a:rPr sz="2000" spc="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6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gratuita</a:t>
            </a:r>
            <a:r>
              <a:rPr sz="2000" spc="6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y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descargable</a:t>
            </a:r>
            <a:endParaRPr sz="2000" dirty="0">
              <a:cs typeface="Times New Roman"/>
            </a:endParaRPr>
          </a:p>
          <a:p>
            <a:pPr marL="12700" marR="5080" algn="just"/>
            <a:r>
              <a:rPr sz="2000" spc="-5" dirty="0">
                <a:cs typeface="Times New Roman"/>
              </a:rPr>
              <a:t>desde</a:t>
            </a:r>
            <a:r>
              <a:rPr sz="2000" spc="-5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4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página</a:t>
            </a:r>
            <a:r>
              <a:rPr sz="2000" spc="-5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web</a:t>
            </a:r>
            <a:r>
              <a:rPr sz="2000" spc="-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5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siemens</a:t>
            </a:r>
            <a:r>
              <a:rPr sz="2000" spc="-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(</a:t>
            </a:r>
            <a:r>
              <a:rPr sz="2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Times New Roman"/>
                <a:hlinkClick r:id="rId2"/>
              </a:rPr>
              <a:t>Descarga</a:t>
            </a:r>
            <a:r>
              <a:rPr sz="2000" u="sng" spc="-5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Times New Roman"/>
                <a:hlinkClick r:id="rId2"/>
              </a:rPr>
              <a:t> </a:t>
            </a:r>
            <a:r>
              <a:rPr sz="2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Times New Roman"/>
                <a:hlinkClick r:id="rId2"/>
              </a:rPr>
              <a:t>Simaris</a:t>
            </a:r>
            <a:r>
              <a:rPr sz="2000" u="sng" spc="-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Times New Roman"/>
                <a:hlinkClick r:id="rId2"/>
              </a:rPr>
              <a:t> </a:t>
            </a:r>
            <a:r>
              <a:rPr sz="2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Times New Roman"/>
                <a:hlinkClick r:id="rId2"/>
              </a:rPr>
              <a:t>Design</a:t>
            </a:r>
            <a:r>
              <a:rPr sz="2000" u="sng" spc="-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Times New Roman"/>
                <a:hlinkClick r:id="rId2"/>
              </a:rPr>
              <a:t> </a:t>
            </a:r>
            <a:r>
              <a:rPr sz="20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Times New Roman"/>
                <a:hlinkClick r:id="rId2"/>
              </a:rPr>
              <a:t>gratuito</a:t>
            </a:r>
            <a:r>
              <a:rPr sz="2000" dirty="0">
                <a:cs typeface="Times New Roman"/>
              </a:rPr>
              <a:t>)</a:t>
            </a:r>
            <a:r>
              <a:rPr sz="2000" spc="-4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5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otra</a:t>
            </a:r>
            <a:r>
              <a:rPr sz="2000" spc="-45" dirty="0">
                <a:cs typeface="Times New Roman"/>
              </a:rPr>
              <a:t> </a:t>
            </a:r>
            <a:r>
              <a:rPr sz="2000" spc="-15" dirty="0">
                <a:cs typeface="Times New Roman"/>
              </a:rPr>
              <a:t>es</a:t>
            </a:r>
            <a:r>
              <a:rPr sz="2000" spc="-4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45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versión</a:t>
            </a:r>
            <a:r>
              <a:rPr sz="2000" spc="-4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Simaris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Design </a:t>
            </a:r>
            <a:r>
              <a:rPr sz="2000" spc="-5" dirty="0">
                <a:cs typeface="Times New Roman"/>
              </a:rPr>
              <a:t>Professional, </a:t>
            </a:r>
            <a:r>
              <a:rPr sz="2000" dirty="0">
                <a:cs typeface="Times New Roman"/>
              </a:rPr>
              <a:t>que </a:t>
            </a:r>
            <a:r>
              <a:rPr sz="2000" spc="-5" dirty="0">
                <a:cs typeface="Times New Roman"/>
              </a:rPr>
              <a:t>es suministrada contactando con Siemens </a:t>
            </a:r>
            <a:r>
              <a:rPr sz="2000" dirty="0">
                <a:cs typeface="Times New Roman"/>
              </a:rPr>
              <a:t>y pagando una </a:t>
            </a:r>
            <a:r>
              <a:rPr sz="2000" spc="-5" dirty="0" err="1">
                <a:cs typeface="Times New Roman"/>
              </a:rPr>
              <a:t>licencia</a:t>
            </a:r>
            <a:r>
              <a:rPr sz="2000" spc="-5" dirty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e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incluye</a:t>
            </a:r>
            <a:r>
              <a:rPr sz="2000" spc="-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serie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funciones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adicionales</a:t>
            </a:r>
            <a:r>
              <a:rPr sz="2000" dirty="0">
                <a:cs typeface="Times New Roman"/>
              </a:rPr>
              <a:t> no </a:t>
            </a:r>
            <a:r>
              <a:rPr sz="2000" spc="-5" dirty="0">
                <a:cs typeface="Times New Roman"/>
              </a:rPr>
              <a:t>existentes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 versión </a:t>
            </a:r>
            <a:r>
              <a:rPr sz="2000" spc="-5" dirty="0">
                <a:cs typeface="Times New Roman"/>
              </a:rPr>
              <a:t>gratuita:</a:t>
            </a:r>
            <a:endParaRPr sz="2000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9911" y="286595"/>
            <a:ext cx="17983200" cy="2880917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algn="just">
              <a:spcBef>
                <a:spcPts val="265"/>
              </a:spcBef>
            </a:pPr>
            <a:r>
              <a:rPr sz="2000" spc="-5" dirty="0">
                <a:cs typeface="Times New Roman"/>
              </a:rPr>
              <a:t>Descripción</a:t>
            </a:r>
            <a:r>
              <a:rPr sz="2000" spc="-15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5" dirty="0">
                <a:cs typeface="Times New Roman"/>
              </a:rPr>
              <a:t> Interfaz</a:t>
            </a:r>
            <a:endParaRPr sz="2000" dirty="0">
              <a:cs typeface="Times New Roman"/>
            </a:endParaRPr>
          </a:p>
          <a:p>
            <a:pPr marL="469265" marR="6350" indent="-228600" algn="just">
              <a:spcBef>
                <a:spcPts val="26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Operación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paralelo</a:t>
            </a:r>
            <a:r>
              <a:rPr sz="2000" spc="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5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red</a:t>
            </a:r>
            <a:r>
              <a:rPr sz="2000" spc="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con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varias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entradas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simultáneas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desde</a:t>
            </a:r>
            <a:r>
              <a:rPr sz="2000" spc="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media</a:t>
            </a:r>
            <a:r>
              <a:rPr sz="2000" spc="35" dirty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tensión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(</a:t>
            </a:r>
            <a:r>
              <a:rPr sz="2000" spc="-5" dirty="0">
                <a:cs typeface="Times New Roman"/>
              </a:rPr>
              <a:t>transformadores</a:t>
            </a:r>
            <a:r>
              <a:rPr sz="2000" dirty="0">
                <a:cs typeface="Times New Roman"/>
              </a:rPr>
              <a:t> y </a:t>
            </a:r>
            <a:r>
              <a:rPr sz="2000" spc="-5" dirty="0">
                <a:cs typeface="Times New Roman"/>
              </a:rPr>
              <a:t>generadores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operando</a:t>
            </a:r>
            <a:r>
              <a:rPr sz="2000" dirty="0">
                <a:cs typeface="Times New Roman"/>
              </a:rPr>
              <a:t> a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 vez).</a:t>
            </a:r>
          </a:p>
          <a:p>
            <a:pPr marL="469265" indent="-228600" algn="just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Selección </a:t>
            </a:r>
            <a:r>
              <a:rPr sz="2000" dirty="0">
                <a:cs typeface="Times New Roman"/>
              </a:rPr>
              <a:t>automática</a:t>
            </a:r>
            <a:r>
              <a:rPr sz="2000" spc="-10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 </a:t>
            </a:r>
            <a:r>
              <a:rPr sz="2000" spc="-5" dirty="0">
                <a:cs typeface="Times New Roman"/>
              </a:rPr>
              <a:t>curvas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dirty="0">
                <a:cs typeface="Times New Roman"/>
              </a:rPr>
              <a:t> las protecciones usando </a:t>
            </a:r>
            <a:r>
              <a:rPr sz="2000" spc="-5" dirty="0">
                <a:cs typeface="Times New Roman"/>
              </a:rPr>
              <a:t>el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criterio</a:t>
            </a:r>
            <a:r>
              <a:rPr sz="2000" dirty="0">
                <a:cs typeface="Times New Roman"/>
              </a:rPr>
              <a:t> de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selectividad.</a:t>
            </a:r>
          </a:p>
          <a:p>
            <a:pPr marL="469265" indent="-228600" algn="just">
              <a:spcBef>
                <a:spcPts val="3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Optimización</a:t>
            </a:r>
            <a:r>
              <a:rPr sz="2000" dirty="0">
                <a:cs typeface="Times New Roman"/>
              </a:rPr>
              <a:t> de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 </a:t>
            </a:r>
            <a:r>
              <a:rPr sz="2000" spc="-5" dirty="0">
                <a:cs typeface="Times New Roman"/>
              </a:rPr>
              <a:t>eficiencia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energética.</a:t>
            </a:r>
            <a:endParaRPr sz="2000" dirty="0">
              <a:cs typeface="Times New Roman"/>
            </a:endParaRP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Posibilidad</a:t>
            </a:r>
            <a:r>
              <a:rPr sz="2000" dirty="0">
                <a:cs typeface="Times New Roman"/>
              </a:rPr>
              <a:t> de </a:t>
            </a:r>
            <a:r>
              <a:rPr sz="2000" spc="-5" dirty="0">
                <a:cs typeface="Times New Roman"/>
              </a:rPr>
              <a:t>acoplamientos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aguas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debajo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5" dirty="0">
                <a:cs typeface="Times New Roman"/>
              </a:rPr>
              <a:t> la</a:t>
            </a:r>
            <a:r>
              <a:rPr sz="2000" dirty="0">
                <a:cs typeface="Times New Roman"/>
              </a:rPr>
              <a:t> red.</a:t>
            </a:r>
          </a:p>
          <a:p>
            <a:pPr marL="469265" marR="6350" indent="-228600" algn="just">
              <a:spcBef>
                <a:spcPts val="12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Posibilidad </a:t>
            </a:r>
            <a:r>
              <a:rPr sz="2000" dirty="0">
                <a:cs typeface="Times New Roman"/>
              </a:rPr>
              <a:t>de uso de la </a:t>
            </a:r>
            <a:r>
              <a:rPr sz="2000" spc="-5" dirty="0">
                <a:cs typeface="Times New Roman"/>
              </a:rPr>
              <a:t>herramienta “impedancia equivalente” </a:t>
            </a:r>
            <a:r>
              <a:rPr sz="2000" dirty="0">
                <a:cs typeface="Times New Roman"/>
              </a:rPr>
              <a:t>para </a:t>
            </a:r>
            <a:r>
              <a:rPr sz="2000" spc="-5" dirty="0" err="1">
                <a:cs typeface="Times New Roman"/>
              </a:rPr>
              <a:t>posibilitar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cálculos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en</a:t>
            </a:r>
            <a:r>
              <a:rPr sz="2000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voltajes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bajos</a:t>
            </a:r>
            <a:r>
              <a:rPr sz="2000" dirty="0">
                <a:cs typeface="Times New Roman"/>
              </a:rPr>
              <a:t> simulando una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impedancia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cualquiera.</a:t>
            </a:r>
            <a:endParaRPr sz="2000" dirty="0">
              <a:cs typeface="Times New Roman"/>
            </a:endParaRPr>
          </a:p>
          <a:p>
            <a:pPr marL="281940" algn="just">
              <a:spcBef>
                <a:spcPts val="100"/>
              </a:spcBef>
            </a:pPr>
            <a:r>
              <a:rPr sz="2000" b="1" dirty="0">
                <a:cs typeface="Times New Roman"/>
              </a:rPr>
              <a:t>5.2.</a:t>
            </a:r>
            <a:r>
              <a:rPr sz="2000" b="1" spc="10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PRIMEROS</a:t>
            </a:r>
            <a:r>
              <a:rPr sz="2000" b="1" spc="-30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PASOS</a:t>
            </a:r>
            <a:endParaRPr sz="2000" dirty="0">
              <a:cs typeface="Times New Roman"/>
            </a:endParaRPr>
          </a:p>
          <a:p>
            <a:pPr algn="just">
              <a:spcBef>
                <a:spcPts val="50"/>
              </a:spcBef>
            </a:pPr>
            <a:endParaRPr sz="2000" dirty="0">
              <a:cs typeface="Times New Roman"/>
            </a:endParaRPr>
          </a:p>
          <a:p>
            <a:pPr marL="12700" algn="just"/>
            <a:r>
              <a:rPr sz="2000" spc="-5" dirty="0">
                <a:cs typeface="Times New Roman"/>
              </a:rPr>
              <a:t>Cuando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ejecuta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spc="-2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programa,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aparecerá</a:t>
            </a:r>
            <a:r>
              <a:rPr sz="2000" spc="-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-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ventana</a:t>
            </a:r>
            <a:r>
              <a:rPr sz="2000" spc="-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primer</a:t>
            </a:r>
            <a:r>
              <a:rPr sz="2000" spc="-3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plano</a:t>
            </a:r>
            <a:r>
              <a:rPr sz="2000" spc="-2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como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 </a:t>
            </a:r>
            <a:r>
              <a:rPr sz="2000" spc="-5" dirty="0">
                <a:cs typeface="Times New Roman"/>
                <a:hlinkClick r:id="rId2" action="ppaction://hlinksldjump"/>
              </a:rPr>
              <a:t>Figura</a:t>
            </a:r>
            <a:r>
              <a:rPr sz="2000" spc="-35" dirty="0">
                <a:cs typeface="Times New Roman"/>
                <a:hlinkClick r:id="rId2" action="ppaction://hlinksldjump"/>
              </a:rPr>
              <a:t> </a:t>
            </a:r>
            <a:r>
              <a:rPr sz="2000" dirty="0">
                <a:cs typeface="Times New Roman"/>
                <a:hlinkClick r:id="rId2" action="ppaction://hlinksldjump"/>
              </a:rPr>
              <a:t>23.</a:t>
            </a:r>
            <a:endParaRPr sz="2000" dirty="0"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9912" y="8470900"/>
            <a:ext cx="17983199" cy="16799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23: ventana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inicial</a:t>
            </a:r>
            <a:r>
              <a:rPr sz="20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000" b="1" i="1" spc="-1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proyecto..</a:t>
            </a:r>
            <a:endParaRPr sz="2000" b="1" dirty="0">
              <a:cs typeface="Times New Roman"/>
            </a:endParaRPr>
          </a:p>
          <a:p>
            <a:pPr algn="just">
              <a:spcBef>
                <a:spcPts val="45"/>
              </a:spcBef>
            </a:pPr>
            <a:endParaRPr sz="2000" dirty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sz="2000" dirty="0">
                <a:cs typeface="Times New Roman"/>
              </a:rPr>
              <a:t>En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ella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pregunta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al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usuario:</a:t>
            </a:r>
          </a:p>
          <a:p>
            <a:pPr marL="469265" marR="5080" indent="-228600" algn="just">
              <a:spcBef>
                <a:spcPts val="1030"/>
              </a:spcBef>
              <a:buFont typeface="Symbol"/>
              <a:buChar char=""/>
              <a:tabLst>
                <a:tab pos="469900" algn="l"/>
              </a:tabLst>
            </a:pPr>
            <a:r>
              <a:rPr sz="2000" i="1" spc="-5" dirty="0">
                <a:cs typeface="Times New Roman"/>
              </a:rPr>
              <a:t>Crear </a:t>
            </a:r>
            <a:r>
              <a:rPr sz="2000" i="1" dirty="0">
                <a:cs typeface="Times New Roman"/>
              </a:rPr>
              <a:t>un </a:t>
            </a:r>
            <a:r>
              <a:rPr sz="2000" i="1" spc="-5" dirty="0">
                <a:cs typeface="Times New Roman"/>
              </a:rPr>
              <a:t>proyecto </a:t>
            </a:r>
            <a:r>
              <a:rPr sz="2000" i="1" dirty="0">
                <a:cs typeface="Times New Roman"/>
              </a:rPr>
              <a:t>nuevo</a:t>
            </a:r>
            <a:r>
              <a:rPr sz="2000" dirty="0">
                <a:cs typeface="Times New Roman"/>
              </a:rPr>
              <a:t>: </a:t>
            </a:r>
            <a:r>
              <a:rPr sz="2000" spc="-5" dirty="0">
                <a:cs typeface="Times New Roman"/>
              </a:rPr>
              <a:t>si se desea empezar </a:t>
            </a:r>
            <a:r>
              <a:rPr sz="2000" dirty="0">
                <a:cs typeface="Times New Roman"/>
              </a:rPr>
              <a:t>desde cero </a:t>
            </a:r>
            <a:r>
              <a:rPr sz="2000" spc="-5" dirty="0">
                <a:cs typeface="Times New Roman"/>
              </a:rPr>
              <a:t>con </a:t>
            </a:r>
            <a:r>
              <a:rPr sz="2000" dirty="0">
                <a:cs typeface="Times New Roman"/>
              </a:rPr>
              <a:t>una nueva </a:t>
            </a:r>
            <a:r>
              <a:rPr sz="2000" spc="-5" dirty="0" err="1">
                <a:cs typeface="Times New Roman"/>
              </a:rPr>
              <a:t>instalación</a:t>
            </a:r>
            <a:r>
              <a:rPr sz="2000" spc="-5" dirty="0" smtClean="0">
                <a:cs typeface="Times New Roman"/>
              </a:rPr>
              <a:t>.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Presionando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“siguiente” aparecerá </a:t>
            </a:r>
            <a:r>
              <a:rPr sz="2000" dirty="0">
                <a:cs typeface="Times New Roman"/>
              </a:rPr>
              <a:t>una ventana como la de </a:t>
            </a:r>
            <a:r>
              <a:rPr sz="2000" spc="5" dirty="0">
                <a:cs typeface="Times New Roman"/>
              </a:rPr>
              <a:t>la </a:t>
            </a:r>
            <a:r>
              <a:rPr sz="2000" dirty="0">
                <a:cs typeface="Times New Roman"/>
                <a:hlinkClick r:id="rId3" action="ppaction://hlinksldjump"/>
              </a:rPr>
              <a:t>Figura 24 </a:t>
            </a:r>
            <a:r>
              <a:rPr sz="2000" spc="-5" dirty="0">
                <a:cs typeface="Times New Roman"/>
              </a:rPr>
              <a:t>en </a:t>
            </a:r>
            <a:r>
              <a:rPr sz="2000" dirty="0">
                <a:cs typeface="Times New Roman"/>
              </a:rPr>
              <a:t>la que </a:t>
            </a:r>
            <a:r>
              <a:rPr sz="2000" spc="-5" dirty="0" smtClean="0">
                <a:cs typeface="Times New Roman"/>
              </a:rPr>
              <a:t>se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deberán</a:t>
            </a:r>
            <a:r>
              <a:rPr sz="2000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especificarse</a:t>
            </a:r>
            <a:r>
              <a:rPr sz="2000" dirty="0">
                <a:cs typeface="Times New Roman"/>
              </a:rPr>
              <a:t> los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datos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del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proyecto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(Nombre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del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proyecto</a:t>
            </a:r>
            <a:r>
              <a:rPr sz="2000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obligatorio</a:t>
            </a:r>
            <a:r>
              <a:rPr sz="2000" spc="-5" dirty="0" smtClean="0">
                <a:cs typeface="Times New Roman"/>
              </a:rPr>
              <a:t>,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definición</a:t>
            </a:r>
            <a:r>
              <a:rPr sz="2000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del </a:t>
            </a:r>
            <a:r>
              <a:rPr sz="2000" spc="-5" dirty="0">
                <a:cs typeface="Times New Roman"/>
              </a:rPr>
              <a:t>proyecto</a:t>
            </a:r>
            <a:r>
              <a:rPr sz="2000" dirty="0">
                <a:cs typeface="Times New Roman"/>
              </a:rPr>
              <a:t> obligatorio, </a:t>
            </a:r>
            <a:r>
              <a:rPr sz="2000" spc="-5" dirty="0">
                <a:cs typeface="Times New Roman"/>
              </a:rPr>
              <a:t>localidad,</a:t>
            </a:r>
            <a:r>
              <a:rPr sz="2000" dirty="0">
                <a:cs typeface="Times New Roman"/>
              </a:rPr>
              <a:t> etc.).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23756" y="3167512"/>
            <a:ext cx="7239000" cy="5074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662" y="317500"/>
            <a:ext cx="994489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cs typeface="Times New Roman"/>
              </a:rPr>
              <a:t>DISEÑO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INSTALACIONES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ELÉCTRICAS</a:t>
            </a:r>
            <a:r>
              <a:rPr sz="2400" b="1" spc="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 SIMARIS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DESIGN</a:t>
            </a:r>
            <a:endParaRPr sz="2400" b="1" dirty="0"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88168" y="5392559"/>
            <a:ext cx="18059400" cy="7530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spcBef>
                <a:spcPts val="100"/>
              </a:spcBef>
            </a:pP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24: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creación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0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un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 nuevo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proyecto.</a:t>
            </a:r>
            <a:endParaRPr sz="2000" b="1" dirty="0">
              <a:cs typeface="Times New Roman"/>
            </a:endParaRPr>
          </a:p>
          <a:p>
            <a:pPr marL="12700" marR="5080" algn="ctr">
              <a:lnSpc>
                <a:spcPct val="103299"/>
              </a:lnSpc>
              <a:spcBef>
                <a:spcPts val="865"/>
              </a:spcBef>
            </a:pPr>
            <a:r>
              <a:rPr sz="2000" b="1" dirty="0">
                <a:cs typeface="Times New Roman"/>
              </a:rPr>
              <a:t>En la </a:t>
            </a:r>
            <a:r>
              <a:rPr sz="2000" b="1" spc="-5" dirty="0">
                <a:cs typeface="Times New Roman"/>
              </a:rPr>
              <a:t>ventana</a:t>
            </a:r>
            <a:r>
              <a:rPr sz="2000" b="1" spc="-1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ulterior tras </a:t>
            </a:r>
            <a:r>
              <a:rPr sz="2000" b="1" spc="-5" dirty="0">
                <a:cs typeface="Times New Roman"/>
              </a:rPr>
              <a:t>volver</a:t>
            </a:r>
            <a:r>
              <a:rPr sz="2000" b="1" dirty="0">
                <a:cs typeface="Times New Roman"/>
              </a:rPr>
              <a:t> a</a:t>
            </a:r>
            <a:r>
              <a:rPr sz="2000" b="1" spc="-5" dirty="0">
                <a:cs typeface="Times New Roman"/>
              </a:rPr>
              <a:t> presionar</a:t>
            </a:r>
            <a:r>
              <a:rPr sz="2000" b="1" spc="5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“siguiente”,</a:t>
            </a:r>
            <a:r>
              <a:rPr sz="2000" b="1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se</a:t>
            </a:r>
            <a:r>
              <a:rPr sz="2000" b="1" dirty="0">
                <a:cs typeface="Times New Roman"/>
              </a:rPr>
              <a:t> deberán rellenar</a:t>
            </a:r>
            <a:r>
              <a:rPr sz="2000" b="1" spc="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una</a:t>
            </a:r>
            <a:r>
              <a:rPr sz="2000" b="1" spc="-5" dirty="0">
                <a:cs typeface="Times New Roman"/>
              </a:rPr>
              <a:t> </a:t>
            </a:r>
            <a:r>
              <a:rPr sz="2000" b="1" spc="-5" dirty="0" err="1">
                <a:cs typeface="Times New Roman"/>
              </a:rPr>
              <a:t>serie</a:t>
            </a:r>
            <a:r>
              <a:rPr sz="2000" b="1" spc="-10" dirty="0">
                <a:cs typeface="Times New Roman"/>
              </a:rPr>
              <a:t> </a:t>
            </a:r>
            <a:r>
              <a:rPr sz="2000" b="1" spc="5" dirty="0" smtClean="0">
                <a:cs typeface="Times New Roman"/>
              </a:rPr>
              <a:t>de</a:t>
            </a:r>
            <a:r>
              <a:rPr lang="es-ES" sz="2000" b="1" spc="5" dirty="0" smtClean="0">
                <a:cs typeface="Times New Roman"/>
              </a:rPr>
              <a:t> </a:t>
            </a:r>
            <a:r>
              <a:rPr sz="2000" b="1" spc="-5" dirty="0" err="1" smtClean="0">
                <a:cs typeface="Times New Roman"/>
              </a:rPr>
              <a:t>campos</a:t>
            </a:r>
            <a:r>
              <a:rPr sz="2000" b="1" dirty="0" smtClean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referentes</a:t>
            </a:r>
            <a:r>
              <a:rPr sz="2000" b="1" dirty="0">
                <a:cs typeface="Times New Roman"/>
              </a:rPr>
              <a:t> a</a:t>
            </a:r>
            <a:r>
              <a:rPr sz="2000" b="1" spc="-1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la</a:t>
            </a:r>
            <a:r>
              <a:rPr sz="2000" b="1" spc="1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zona</a:t>
            </a:r>
            <a:r>
              <a:rPr sz="2000" b="1" spc="-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de</a:t>
            </a:r>
            <a:r>
              <a:rPr sz="2000" b="1" spc="-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media</a:t>
            </a:r>
            <a:r>
              <a:rPr sz="2000" b="1" spc="-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tensión de </a:t>
            </a:r>
            <a:r>
              <a:rPr sz="2000" b="1" spc="5" dirty="0">
                <a:cs typeface="Times New Roman"/>
              </a:rPr>
              <a:t>la </a:t>
            </a:r>
            <a:r>
              <a:rPr sz="2000" b="1" spc="-5" dirty="0">
                <a:cs typeface="Times New Roman"/>
              </a:rPr>
              <a:t>instalación,</a:t>
            </a:r>
            <a:r>
              <a:rPr sz="2000" b="1" dirty="0">
                <a:cs typeface="Times New Roman"/>
              </a:rPr>
              <a:t> ver</a:t>
            </a:r>
            <a:r>
              <a:rPr sz="2000" b="1" spc="25" dirty="0">
                <a:cs typeface="Times New Roman"/>
              </a:rPr>
              <a:t> </a:t>
            </a:r>
            <a:r>
              <a:rPr sz="2000" b="1" spc="-5" dirty="0">
                <a:cs typeface="Times New Roman"/>
                <a:hlinkClick r:id="rId2" action="ppaction://hlinksldjump"/>
              </a:rPr>
              <a:t>Figura</a:t>
            </a:r>
            <a:r>
              <a:rPr sz="2000" b="1" spc="-10" dirty="0">
                <a:cs typeface="Times New Roman"/>
                <a:hlinkClick r:id="rId2" action="ppaction://hlinksldjump"/>
              </a:rPr>
              <a:t> </a:t>
            </a:r>
            <a:r>
              <a:rPr sz="2000" b="1" dirty="0">
                <a:cs typeface="Times New Roman"/>
                <a:hlinkClick r:id="rId2" action="ppaction://hlinksldjump"/>
              </a:rPr>
              <a:t>25</a:t>
            </a:r>
            <a:r>
              <a:rPr sz="2000" b="1" dirty="0">
                <a:cs typeface="Times New Roman"/>
              </a:rPr>
              <a:t>.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4756" y="706006"/>
            <a:ext cx="6476999" cy="466098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04755" y="6159611"/>
            <a:ext cx="6476999" cy="398133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685756" y="10147300"/>
            <a:ext cx="56388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0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0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25:</a:t>
            </a:r>
            <a:r>
              <a:rPr sz="20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sz="20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0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sz="20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tensión.</a:t>
            </a:r>
            <a:endParaRPr sz="20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662" y="241300"/>
            <a:ext cx="57912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cs typeface="Times New Roman"/>
              </a:rPr>
              <a:t>Descripción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de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Interfaz</a:t>
            </a:r>
            <a:endParaRPr sz="2400" b="1" dirty="0"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266156" y="1079500"/>
            <a:ext cx="12991306" cy="6400800"/>
            <a:chOff x="882700" y="1088389"/>
            <a:chExt cx="5797550" cy="2717165"/>
          </a:xfrm>
        </p:grpSpPr>
        <p:sp>
          <p:nvSpPr>
            <p:cNvPr id="4" name="object 4"/>
            <p:cNvSpPr/>
            <p:nvPr/>
          </p:nvSpPr>
          <p:spPr>
            <a:xfrm>
              <a:off x="882700" y="1088389"/>
              <a:ext cx="5797550" cy="6350"/>
            </a:xfrm>
            <a:custGeom>
              <a:avLst/>
              <a:gdLst/>
              <a:ahLst/>
              <a:cxnLst/>
              <a:rect l="l" t="t" r="r" b="b"/>
              <a:pathLst>
                <a:path w="5797550" h="6350">
                  <a:moveTo>
                    <a:pt x="5797041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5797041" y="6096"/>
                  </a:lnTo>
                  <a:lnTo>
                    <a:pt x="57970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3430" y="1094739"/>
              <a:ext cx="3473450" cy="271081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74662" y="7480300"/>
            <a:ext cx="18059400" cy="2423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26: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características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0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baja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tensión.</a:t>
            </a:r>
            <a:endParaRPr sz="2000" b="1" dirty="0">
              <a:cs typeface="Times New Roman"/>
            </a:endParaRPr>
          </a:p>
          <a:p>
            <a:pPr marL="12700" marR="11430" algn="just">
              <a:spcBef>
                <a:spcPts val="850"/>
              </a:spcBef>
            </a:pPr>
            <a:r>
              <a:rPr sz="2000" spc="-5" dirty="0">
                <a:cs typeface="Times New Roman"/>
              </a:rPr>
              <a:t>Y</a:t>
            </a:r>
            <a:r>
              <a:rPr sz="2000" spc="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3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3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última</a:t>
            </a:r>
            <a:r>
              <a:rPr sz="2000" spc="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ventana</a:t>
            </a:r>
            <a:r>
              <a:rPr sz="2000" spc="3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aparecerá,</a:t>
            </a:r>
            <a:r>
              <a:rPr sz="2000" spc="5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tendrán</a:t>
            </a:r>
            <a:r>
              <a:rPr sz="2000" spc="5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ingresar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los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campos</a:t>
            </a:r>
            <a:r>
              <a:rPr sz="2000" spc="5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referentes</a:t>
            </a:r>
            <a:r>
              <a:rPr sz="2000" spc="5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a</a:t>
            </a:r>
            <a:r>
              <a:rPr sz="2000" spc="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45" dirty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zona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de</a:t>
            </a:r>
            <a:r>
              <a:rPr sz="2000" spc="-10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baja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tensión,</a:t>
            </a:r>
            <a:r>
              <a:rPr sz="2000" dirty="0">
                <a:cs typeface="Times New Roman"/>
              </a:rPr>
              <a:t> ver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>
                <a:cs typeface="Times New Roman"/>
                <a:hlinkClick r:id="rId3" action="ppaction://hlinksldjump"/>
              </a:rPr>
              <a:t>Figura </a:t>
            </a:r>
            <a:r>
              <a:rPr sz="2000" dirty="0">
                <a:cs typeface="Times New Roman"/>
                <a:hlinkClick r:id="rId3" action="ppaction://hlinksldjump"/>
              </a:rPr>
              <a:t>26</a:t>
            </a:r>
            <a:r>
              <a:rPr sz="2000" dirty="0">
                <a:cs typeface="Times New Roman"/>
              </a:rPr>
              <a:t>.</a:t>
            </a:r>
          </a:p>
          <a:p>
            <a:pPr marL="12700" marR="986790" algn="just">
              <a:spcBef>
                <a:spcPts val="209"/>
              </a:spcBef>
            </a:pPr>
            <a:r>
              <a:rPr sz="2000" dirty="0">
                <a:cs typeface="Times New Roman"/>
              </a:rPr>
              <a:t>Todos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estos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campos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serán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explicados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con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mayor</a:t>
            </a:r>
            <a:r>
              <a:rPr sz="2000" spc="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detalle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puntos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posteriores</a:t>
            </a:r>
            <a:r>
              <a:rPr sz="2000" spc="-5" dirty="0" smtClean="0">
                <a:cs typeface="Times New Roman"/>
              </a:rPr>
              <a:t>.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Volviendo</a:t>
            </a:r>
            <a:r>
              <a:rPr sz="2000" spc="-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a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>
                <a:cs typeface="Times New Roman"/>
                <a:hlinkClick r:id="rId4" action="ppaction://hlinksldjump"/>
              </a:rPr>
              <a:t>Figura </a:t>
            </a:r>
            <a:r>
              <a:rPr sz="2000" dirty="0">
                <a:cs typeface="Times New Roman"/>
                <a:hlinkClick r:id="rId4" action="ppaction://hlinksldjump"/>
              </a:rPr>
              <a:t>23</a:t>
            </a:r>
            <a:r>
              <a:rPr sz="2000" dirty="0">
                <a:cs typeface="Times New Roman"/>
              </a:rPr>
              <a:t>, </a:t>
            </a:r>
            <a:r>
              <a:rPr sz="2000" spc="-5" dirty="0">
                <a:cs typeface="Times New Roman"/>
              </a:rPr>
              <a:t>se puede </a:t>
            </a:r>
            <a:r>
              <a:rPr sz="2000" dirty="0">
                <a:cs typeface="Times New Roman"/>
              </a:rPr>
              <a:t>optar </a:t>
            </a:r>
            <a:r>
              <a:rPr sz="2000" spc="-5" dirty="0">
                <a:cs typeface="Times New Roman"/>
              </a:rPr>
              <a:t>también</a:t>
            </a:r>
            <a:r>
              <a:rPr sz="2000" spc="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por:</a:t>
            </a:r>
          </a:p>
          <a:p>
            <a:pPr marL="469265" marR="5080" indent="-228600" algn="just">
              <a:spcBef>
                <a:spcPts val="775"/>
              </a:spcBef>
              <a:buFont typeface="Symbol"/>
              <a:buChar char=""/>
              <a:tabLst>
                <a:tab pos="469900" algn="l"/>
              </a:tabLst>
            </a:pPr>
            <a:r>
              <a:rPr sz="2000" b="1" i="1" spc="-5" dirty="0">
                <a:cs typeface="Times New Roman"/>
              </a:rPr>
              <a:t>Abrir </a:t>
            </a:r>
            <a:r>
              <a:rPr sz="2000" b="1" i="1" dirty="0">
                <a:cs typeface="Times New Roman"/>
              </a:rPr>
              <a:t>un </a:t>
            </a:r>
            <a:r>
              <a:rPr sz="2000" b="1" i="1" spc="-5" dirty="0">
                <a:cs typeface="Times New Roman"/>
              </a:rPr>
              <a:t>proyecto </a:t>
            </a:r>
            <a:r>
              <a:rPr sz="2000" b="1" i="1" dirty="0">
                <a:cs typeface="Times New Roman"/>
              </a:rPr>
              <a:t>existente</a:t>
            </a:r>
            <a:r>
              <a:rPr sz="2000" dirty="0">
                <a:cs typeface="Times New Roman"/>
              </a:rPr>
              <a:t>: </a:t>
            </a:r>
            <a:r>
              <a:rPr sz="2000" spc="-5" dirty="0">
                <a:cs typeface="Times New Roman"/>
              </a:rPr>
              <a:t>para abrir </a:t>
            </a:r>
            <a:r>
              <a:rPr sz="2000" dirty="0">
                <a:cs typeface="Times New Roman"/>
              </a:rPr>
              <a:t>un proyecto </a:t>
            </a:r>
            <a:r>
              <a:rPr sz="2000" spc="-5" dirty="0">
                <a:cs typeface="Times New Roman"/>
              </a:rPr>
              <a:t>en el </a:t>
            </a:r>
            <a:r>
              <a:rPr sz="2000" dirty="0">
                <a:cs typeface="Times New Roman"/>
              </a:rPr>
              <a:t>que ya </a:t>
            </a:r>
            <a:r>
              <a:rPr sz="2000" spc="-5" dirty="0">
                <a:cs typeface="Times New Roman"/>
              </a:rPr>
              <a:t>se </a:t>
            </a:r>
            <a:r>
              <a:rPr sz="2000" dirty="0">
                <a:cs typeface="Times New Roman"/>
              </a:rPr>
              <a:t>ha </a:t>
            </a:r>
            <a:r>
              <a:rPr sz="2000" spc="-5" dirty="0">
                <a:cs typeface="Times New Roman"/>
              </a:rPr>
              <a:t>trabajado </a:t>
            </a:r>
            <a:r>
              <a:rPr sz="2000" dirty="0">
                <a:cs typeface="Times New Roman"/>
              </a:rPr>
              <a:t>y </a:t>
            </a:r>
            <a:r>
              <a:rPr sz="2000" dirty="0" smtClean="0">
                <a:cs typeface="Times New Roman"/>
              </a:rPr>
              <a:t>ha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sido</a:t>
            </a:r>
            <a:r>
              <a:rPr sz="2000" spc="-20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definido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con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anterioridad,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para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ello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spc="-2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deberá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buscar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 el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ordenador</a:t>
            </a:r>
            <a:r>
              <a:rPr sz="2000" spc="-2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dicho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archivo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con </a:t>
            </a:r>
            <a:r>
              <a:rPr sz="2000" spc="-5" dirty="0">
                <a:cs typeface="Times New Roman"/>
              </a:rPr>
              <a:t>extensión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“.sd”.</a:t>
            </a:r>
            <a:endParaRPr sz="2000" dirty="0">
              <a:cs typeface="Times New Roman"/>
            </a:endParaRPr>
          </a:p>
          <a:p>
            <a:pPr marL="469265" marR="6985" indent="-228600" algn="just">
              <a:spcBef>
                <a:spcPts val="120"/>
              </a:spcBef>
              <a:buFont typeface="Symbol"/>
              <a:buChar char=""/>
              <a:tabLst>
                <a:tab pos="469900" algn="l"/>
              </a:tabLst>
            </a:pPr>
            <a:r>
              <a:rPr sz="2000" b="1" i="1" spc="-5" dirty="0">
                <a:cs typeface="Times New Roman"/>
              </a:rPr>
              <a:t>Cargar</a:t>
            </a:r>
            <a:r>
              <a:rPr sz="2000" b="1" i="1" spc="-20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el</a:t>
            </a:r>
            <a:r>
              <a:rPr sz="2000" b="1" i="1" spc="-20" dirty="0">
                <a:cs typeface="Times New Roman"/>
              </a:rPr>
              <a:t> </a:t>
            </a:r>
            <a:r>
              <a:rPr sz="2000" b="1" i="1" spc="-5" dirty="0">
                <a:cs typeface="Times New Roman"/>
              </a:rPr>
              <a:t>proyecto</a:t>
            </a:r>
            <a:r>
              <a:rPr sz="2000" b="1" i="1" spc="-1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de</a:t>
            </a:r>
            <a:r>
              <a:rPr sz="2000" b="1" i="1" spc="-25" dirty="0">
                <a:cs typeface="Times New Roman"/>
              </a:rPr>
              <a:t> </a:t>
            </a:r>
            <a:r>
              <a:rPr sz="2000" b="1" i="1" dirty="0">
                <a:cs typeface="Times New Roman"/>
              </a:rPr>
              <a:t>demostración</a:t>
            </a:r>
            <a:r>
              <a:rPr sz="2000" dirty="0">
                <a:cs typeface="Times New Roman"/>
              </a:rPr>
              <a:t>: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programa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viene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por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defecto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con</a:t>
            </a:r>
            <a:r>
              <a:rPr sz="2000" spc="-15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una</a:t>
            </a:r>
            <a:r>
              <a:rPr sz="2000" spc="-2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instalación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de </a:t>
            </a:r>
            <a:r>
              <a:rPr sz="2000" spc="-5" dirty="0">
                <a:cs typeface="Times New Roman"/>
              </a:rPr>
              <a:t>muestra, en </a:t>
            </a:r>
            <a:r>
              <a:rPr sz="2000" spc="5" dirty="0">
                <a:cs typeface="Times New Roman"/>
              </a:rPr>
              <a:t>la </a:t>
            </a:r>
            <a:r>
              <a:rPr sz="2000" dirty="0">
                <a:cs typeface="Times New Roman"/>
              </a:rPr>
              <a:t>que </a:t>
            </a:r>
            <a:r>
              <a:rPr sz="2000" spc="-5" dirty="0">
                <a:cs typeface="Times New Roman"/>
              </a:rPr>
              <a:t>se han usado numerosos </a:t>
            </a:r>
            <a:r>
              <a:rPr sz="2000" dirty="0">
                <a:cs typeface="Times New Roman"/>
              </a:rPr>
              <a:t>elementos </a:t>
            </a:r>
            <a:r>
              <a:rPr sz="2000" spc="-5" dirty="0">
                <a:cs typeface="Times New Roman"/>
              </a:rPr>
              <a:t>diferentes </a:t>
            </a:r>
            <a:r>
              <a:rPr sz="2000" dirty="0">
                <a:cs typeface="Times New Roman"/>
              </a:rPr>
              <a:t>disponibles </a:t>
            </a:r>
            <a:r>
              <a:rPr sz="2000" spc="-5" dirty="0" err="1">
                <a:cs typeface="Times New Roman"/>
              </a:rPr>
              <a:t>en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el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catálogo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del programa </a:t>
            </a:r>
            <a:r>
              <a:rPr sz="2000" dirty="0">
                <a:cs typeface="Times New Roman"/>
              </a:rPr>
              <a:t>y que </a:t>
            </a:r>
            <a:r>
              <a:rPr sz="2000" spc="-5" dirty="0">
                <a:cs typeface="Times New Roman"/>
              </a:rPr>
              <a:t>es </a:t>
            </a:r>
            <a:r>
              <a:rPr sz="2000" dirty="0">
                <a:cs typeface="Times New Roman"/>
              </a:rPr>
              <a:t>muy </a:t>
            </a:r>
            <a:r>
              <a:rPr sz="2000" spc="-5" dirty="0">
                <a:cs typeface="Times New Roman"/>
              </a:rPr>
              <a:t>recomendable abrir </a:t>
            </a:r>
            <a:r>
              <a:rPr sz="2000" dirty="0">
                <a:cs typeface="Times New Roman"/>
              </a:rPr>
              <a:t>para </a:t>
            </a:r>
            <a:r>
              <a:rPr sz="2000" spc="-5" dirty="0">
                <a:cs typeface="Times New Roman"/>
              </a:rPr>
              <a:t>familiarizarse con </a:t>
            </a:r>
            <a:r>
              <a:rPr sz="2000" spc="5" dirty="0" smtClean="0">
                <a:cs typeface="Times New Roman"/>
              </a:rPr>
              <a:t>la</a:t>
            </a:r>
            <a:r>
              <a:rPr lang="es-ES" sz="2000" spc="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aplicación</a:t>
            </a:r>
            <a:r>
              <a:rPr sz="2000" spc="-5" dirty="0">
                <a:cs typeface="Times New Roman"/>
              </a:rPr>
              <a:t>. </a:t>
            </a:r>
            <a:r>
              <a:rPr sz="2000" dirty="0">
                <a:cs typeface="Times New Roman"/>
              </a:rPr>
              <a:t>Ver </a:t>
            </a:r>
            <a:r>
              <a:rPr sz="2000" dirty="0">
                <a:cs typeface="Times New Roman"/>
                <a:hlinkClick r:id="rId5" action="ppaction://hlinksldjump"/>
              </a:rPr>
              <a:t>Figura</a:t>
            </a:r>
            <a:r>
              <a:rPr sz="2000" spc="-10" dirty="0">
                <a:cs typeface="Times New Roman"/>
                <a:hlinkClick r:id="rId5" action="ppaction://hlinksldjump"/>
              </a:rPr>
              <a:t> </a:t>
            </a:r>
            <a:r>
              <a:rPr sz="2000" dirty="0">
                <a:cs typeface="Times New Roman"/>
                <a:hlinkClick r:id="rId5" action="ppaction://hlinksldjump"/>
              </a:rPr>
              <a:t>27</a:t>
            </a:r>
            <a:r>
              <a:rPr sz="2000" spc="10" dirty="0">
                <a:cs typeface="Times New Roman"/>
                <a:hlinkClick r:id="rId5" action="ppaction://hlinksldjump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 </a:t>
            </a:r>
            <a:r>
              <a:rPr sz="2000" spc="-5" dirty="0">
                <a:cs typeface="Times New Roman"/>
              </a:rPr>
              <a:t>demostración.</a:t>
            </a:r>
            <a:endParaRPr sz="2000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5956" y="416674"/>
            <a:ext cx="939914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cs typeface="Times New Roman"/>
              </a:rPr>
              <a:t>DISEÑO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INSTALACIONES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ELÉCTRICAS</a:t>
            </a:r>
            <a:r>
              <a:rPr sz="2400" b="1" spc="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 SIMARIS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DESIGN</a:t>
            </a:r>
            <a:endParaRPr sz="2400" b="1" dirty="0"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89752" y="1088390"/>
            <a:ext cx="8929370" cy="6350"/>
          </a:xfrm>
          <a:custGeom>
            <a:avLst/>
            <a:gdLst/>
            <a:ahLst/>
            <a:cxnLst/>
            <a:rect l="l" t="t" r="r" b="b"/>
            <a:pathLst>
              <a:path w="8929370" h="6350">
                <a:moveTo>
                  <a:pt x="8929116" y="0"/>
                </a:moveTo>
                <a:lnTo>
                  <a:pt x="0" y="0"/>
                </a:lnTo>
                <a:lnTo>
                  <a:pt x="0" y="6096"/>
                </a:lnTo>
                <a:lnTo>
                  <a:pt x="8929116" y="6096"/>
                </a:lnTo>
                <a:lnTo>
                  <a:pt x="89291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46158" y="9994900"/>
            <a:ext cx="569290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000" b="1" i="1" spc="1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27: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proyecto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 demostración.</a:t>
            </a:r>
            <a:endParaRPr sz="2000" b="1" dirty="0"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157" y="1384300"/>
            <a:ext cx="15925800" cy="8435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8012" y="535673"/>
            <a:ext cx="17983199" cy="2657779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algn="just">
              <a:spcBef>
                <a:spcPts val="265"/>
              </a:spcBef>
            </a:pPr>
            <a:r>
              <a:rPr sz="2400" spc="-5" dirty="0">
                <a:cs typeface="Times New Roman"/>
              </a:rPr>
              <a:t>Descripción</a:t>
            </a:r>
            <a:r>
              <a:rPr sz="2400" spc="-1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Interfaz</a:t>
            </a:r>
            <a:endParaRPr sz="2400" dirty="0">
              <a:cs typeface="Times New Roman"/>
            </a:endParaRPr>
          </a:p>
          <a:p>
            <a:pPr marL="469265" marR="8255" indent="-228600" algn="just">
              <a:spcBef>
                <a:spcPts val="265"/>
              </a:spcBef>
              <a:buFont typeface="Symbol"/>
              <a:buChar char=""/>
              <a:tabLst>
                <a:tab pos="469900" algn="l"/>
              </a:tabLst>
            </a:pPr>
            <a:r>
              <a:rPr sz="2400" b="1" i="1" dirty="0">
                <a:cs typeface="Times New Roman"/>
              </a:rPr>
              <a:t>Tutorial</a:t>
            </a:r>
            <a:r>
              <a:rPr sz="2400" dirty="0">
                <a:cs typeface="Times New Roman"/>
              </a:rPr>
              <a:t>: </a:t>
            </a:r>
            <a:r>
              <a:rPr sz="2400" spc="-5" dirty="0">
                <a:cs typeface="Times New Roman"/>
              </a:rPr>
              <a:t>dando </a:t>
            </a:r>
            <a:r>
              <a:rPr sz="2400" dirty="0">
                <a:cs typeface="Times New Roman"/>
              </a:rPr>
              <a:t>a la tecla </a:t>
            </a:r>
            <a:r>
              <a:rPr sz="2400" spc="-5" dirty="0">
                <a:cs typeface="Times New Roman"/>
              </a:rPr>
              <a:t>“Mostrar” se </a:t>
            </a:r>
            <a:r>
              <a:rPr sz="2400" dirty="0">
                <a:cs typeface="Times New Roman"/>
              </a:rPr>
              <a:t>abrirá un </a:t>
            </a:r>
            <a:r>
              <a:rPr sz="2400" spc="-5" dirty="0">
                <a:cs typeface="Times New Roman"/>
              </a:rPr>
              <a:t>documento en formato PDF </a:t>
            </a:r>
            <a:r>
              <a:rPr sz="2400" spc="-5" dirty="0" err="1" smtClean="0">
                <a:cs typeface="Times New Roman"/>
              </a:rPr>
              <a:t>llamado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10" dirty="0" smtClean="0">
                <a:cs typeface="Times New Roman"/>
              </a:rPr>
              <a:t>“</a:t>
            </a:r>
            <a:r>
              <a:rPr sz="2400" spc="-10" dirty="0">
                <a:cs typeface="Times New Roman"/>
              </a:rPr>
              <a:t>SIMARIS </a:t>
            </a:r>
            <a:r>
              <a:rPr sz="2400" spc="-5" dirty="0">
                <a:cs typeface="Times New Roman"/>
              </a:rPr>
              <a:t>Design Tutorial” en inglés, </a:t>
            </a:r>
            <a:r>
              <a:rPr sz="2400" dirty="0">
                <a:cs typeface="Times New Roman"/>
              </a:rPr>
              <a:t>donde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explica de </a:t>
            </a:r>
            <a:r>
              <a:rPr sz="2400" spc="-5" dirty="0">
                <a:cs typeface="Times New Roman"/>
              </a:rPr>
              <a:t>manera resumida </a:t>
            </a:r>
            <a:r>
              <a:rPr sz="2400" dirty="0" err="1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pasos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para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familiarizarse con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programa.</a:t>
            </a:r>
            <a:endParaRPr sz="2400" dirty="0">
              <a:cs typeface="Times New Roman"/>
            </a:endParaRPr>
          </a:p>
          <a:p>
            <a:pPr algn="just">
              <a:spcBef>
                <a:spcPts val="15"/>
              </a:spcBef>
            </a:pPr>
            <a:endParaRPr sz="2400" dirty="0">
              <a:cs typeface="Times New Roman"/>
            </a:endParaRPr>
          </a:p>
          <a:p>
            <a:pPr marL="12700" marR="5080" algn="just"/>
            <a:r>
              <a:rPr sz="2400" spc="-5" dirty="0">
                <a:cs typeface="Times New Roman"/>
              </a:rPr>
              <a:t>Una vez </a:t>
            </a:r>
            <a:r>
              <a:rPr sz="2400" dirty="0">
                <a:cs typeface="Times New Roman"/>
              </a:rPr>
              <a:t>seleccionado lo que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quiere </a:t>
            </a:r>
            <a:r>
              <a:rPr sz="2400" spc="-5" dirty="0">
                <a:cs typeface="Times New Roman"/>
              </a:rPr>
              <a:t>hacer, </a:t>
            </a:r>
            <a:r>
              <a:rPr sz="2400" dirty="0">
                <a:cs typeface="Times New Roman"/>
              </a:rPr>
              <a:t>y se ha </a:t>
            </a:r>
            <a:r>
              <a:rPr sz="2400" spc="-5" dirty="0">
                <a:cs typeface="Times New Roman"/>
              </a:rPr>
              <a:t>cerrado esa </a:t>
            </a:r>
            <a:r>
              <a:rPr sz="2400" dirty="0">
                <a:cs typeface="Times New Roman"/>
              </a:rPr>
              <a:t>ventana </a:t>
            </a:r>
            <a:r>
              <a:rPr sz="2400" spc="5" dirty="0">
                <a:cs typeface="Times New Roman"/>
              </a:rPr>
              <a:t>inicial, </a:t>
            </a:r>
            <a:r>
              <a:rPr sz="2400" spc="-5" dirty="0">
                <a:cs typeface="Times New Roman"/>
              </a:rPr>
              <a:t>se llega </a:t>
            </a:r>
            <a:r>
              <a:rPr sz="2400" dirty="0">
                <a:cs typeface="Times New Roman"/>
              </a:rPr>
              <a:t>a </a:t>
            </a:r>
            <a:r>
              <a:rPr sz="2400" spc="-5" dirty="0" smtClean="0">
                <a:cs typeface="Times New Roman"/>
              </a:rPr>
              <a:t>las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ventanas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básicas del programa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representan </a:t>
            </a:r>
            <a:r>
              <a:rPr sz="2400" dirty="0">
                <a:cs typeface="Times New Roman"/>
              </a:rPr>
              <a:t>los </a:t>
            </a:r>
            <a:r>
              <a:rPr sz="2400" spc="-5" dirty="0">
                <a:cs typeface="Times New Roman"/>
              </a:rPr>
              <a:t>pasos principales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diseño de </a:t>
            </a:r>
            <a:r>
              <a:rPr sz="2400" dirty="0" err="1" smtClean="0">
                <a:cs typeface="Times New Roman"/>
              </a:rPr>
              <a:t>una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instalación</a:t>
            </a:r>
            <a:r>
              <a:rPr sz="2400" spc="-5" dirty="0">
                <a:cs typeface="Times New Roman"/>
              </a:rPr>
              <a:t>.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Estos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pasos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tres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reflejan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tres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pantallas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principales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las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cuáles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accede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presionando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sobre</a:t>
            </a:r>
            <a:r>
              <a:rPr sz="2400" dirty="0">
                <a:cs typeface="Times New Roman"/>
              </a:rPr>
              <a:t> las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tres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opciones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situadas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parte </a:t>
            </a:r>
            <a:r>
              <a:rPr sz="2400" dirty="0">
                <a:cs typeface="Times New Roman"/>
              </a:rPr>
              <a:t>superior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pantalla,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ver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dirty="0">
                <a:cs typeface="Times New Roman"/>
                <a:hlinkClick r:id="rId2" action="ppaction://hlinksldjump"/>
              </a:rPr>
              <a:t> 28</a:t>
            </a:r>
            <a:r>
              <a:rPr sz="2400" dirty="0">
                <a:cs typeface="Times New Roman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4056" y="9842500"/>
            <a:ext cx="176022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28: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ventana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con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los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pasos</a:t>
            </a:r>
            <a:r>
              <a:rPr sz="20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principales</a:t>
            </a:r>
            <a:r>
              <a:rPr sz="2000" i="1" spc="-5" dirty="0">
                <a:solidFill>
                  <a:srgbClr val="44536A"/>
                </a:solidFill>
                <a:cs typeface="Times New Roman"/>
              </a:rPr>
              <a:t>.</a:t>
            </a:r>
            <a:endParaRPr sz="2000" dirty="0">
              <a:cs typeface="Times New Roman"/>
            </a:endParaRPr>
          </a:p>
          <a:p>
            <a:endParaRPr sz="2000" dirty="0"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32956" y="3193452"/>
            <a:ext cx="12268200" cy="6649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13557" y="4761669"/>
            <a:ext cx="17983198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0979" algn="ctr">
              <a:spcBef>
                <a:spcPts val="100"/>
              </a:spcBef>
            </a:pPr>
            <a:r>
              <a:rPr lang="es-ES" sz="2000" b="1" i="1" spc="-5" dirty="0" smtClean="0">
                <a:solidFill>
                  <a:srgbClr val="44536A"/>
                </a:solidFill>
                <a:cs typeface="Times New Roman"/>
              </a:rPr>
              <a:t>			</a:t>
            </a:r>
            <a:r>
              <a:rPr sz="2000" b="1" i="1" spc="-5" dirty="0" err="1" smtClean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000" b="1" i="1" spc="15" dirty="0" smtClean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29: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ventana</a:t>
            </a:r>
            <a:r>
              <a:rPr sz="2000" b="1" i="1" spc="1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0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definición</a:t>
            </a:r>
            <a:r>
              <a:rPr sz="2000" b="1" i="1" spc="-1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del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proyecto.</a:t>
            </a:r>
            <a:endParaRPr sz="2000" b="1" dirty="0">
              <a:cs typeface="Times New Roman"/>
            </a:endParaRPr>
          </a:p>
          <a:p>
            <a:pPr>
              <a:spcBef>
                <a:spcPts val="30"/>
              </a:spcBef>
            </a:pPr>
            <a:endParaRPr sz="2000" dirty="0">
              <a:cs typeface="Times New Roman"/>
            </a:endParaRPr>
          </a:p>
          <a:p>
            <a:pPr marL="240665" marR="5080" indent="-228600" algn="just">
              <a:buFont typeface="Symbol"/>
              <a:buChar char=""/>
              <a:tabLst>
                <a:tab pos="241300" algn="l"/>
              </a:tabLst>
            </a:pPr>
            <a:r>
              <a:rPr sz="2000" b="1" i="1" spc="-5" dirty="0">
                <a:cs typeface="Times New Roman"/>
              </a:rPr>
              <a:t>Diseño </a:t>
            </a:r>
            <a:r>
              <a:rPr sz="2000" b="1" i="1" dirty="0">
                <a:cs typeface="Times New Roman"/>
              </a:rPr>
              <a:t>de </a:t>
            </a:r>
            <a:r>
              <a:rPr sz="2000" b="1" i="1" spc="-5" dirty="0">
                <a:cs typeface="Times New Roman"/>
              </a:rPr>
              <a:t>Red</a:t>
            </a:r>
            <a:r>
              <a:rPr sz="2000" b="1" spc="-5" dirty="0">
                <a:cs typeface="Times New Roman"/>
              </a:rPr>
              <a:t>: </a:t>
            </a:r>
            <a:r>
              <a:rPr sz="2000" spc="-5" dirty="0">
                <a:cs typeface="Times New Roman"/>
              </a:rPr>
              <a:t>es </a:t>
            </a:r>
            <a:r>
              <a:rPr sz="2000" dirty="0">
                <a:cs typeface="Times New Roman"/>
              </a:rPr>
              <a:t>la ventana </a:t>
            </a:r>
            <a:r>
              <a:rPr sz="2000" spc="5" dirty="0">
                <a:cs typeface="Times New Roman"/>
              </a:rPr>
              <a:t>de </a:t>
            </a:r>
            <a:r>
              <a:rPr sz="2000" dirty="0">
                <a:cs typeface="Times New Roman"/>
              </a:rPr>
              <a:t>diseño </a:t>
            </a:r>
            <a:r>
              <a:rPr sz="2000" spc="-5" dirty="0">
                <a:cs typeface="Times New Roman"/>
              </a:rPr>
              <a:t>del </a:t>
            </a:r>
            <a:r>
              <a:rPr sz="2000" dirty="0">
                <a:cs typeface="Times New Roman"/>
              </a:rPr>
              <a:t>esquema de la </a:t>
            </a:r>
            <a:r>
              <a:rPr sz="2000" spc="-5" dirty="0">
                <a:cs typeface="Times New Roman"/>
              </a:rPr>
              <a:t>instalación </a:t>
            </a:r>
            <a:r>
              <a:rPr sz="2000" dirty="0">
                <a:cs typeface="Times New Roman"/>
              </a:rPr>
              <a:t>y </a:t>
            </a:r>
            <a:r>
              <a:rPr sz="2000" spc="-5" dirty="0">
                <a:cs typeface="Times New Roman"/>
              </a:rPr>
              <a:t>selección </a:t>
            </a:r>
            <a:r>
              <a:rPr sz="2000" dirty="0">
                <a:cs typeface="Times New Roman"/>
              </a:rPr>
              <a:t>de </a:t>
            </a:r>
            <a:r>
              <a:rPr sz="2000" spc="-5" dirty="0" err="1" smtClean="0">
                <a:cs typeface="Times New Roman"/>
              </a:rPr>
              <a:t>los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elementos</a:t>
            </a:r>
            <a:r>
              <a:rPr sz="2000" spc="-2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componen.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En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ella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donde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pasará</a:t>
            </a:r>
            <a:r>
              <a:rPr sz="2000" spc="-3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mayor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parte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del</a:t>
            </a:r>
            <a:r>
              <a:rPr sz="2000" spc="-2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tiempo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e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irán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apareciendo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ventanas emergentes con </a:t>
            </a:r>
            <a:r>
              <a:rPr sz="2000" dirty="0">
                <a:cs typeface="Times New Roman"/>
              </a:rPr>
              <a:t>múltiples </a:t>
            </a:r>
            <a:r>
              <a:rPr sz="2000" spc="-5" dirty="0">
                <a:cs typeface="Times New Roman"/>
              </a:rPr>
              <a:t>selecciones, </a:t>
            </a:r>
            <a:r>
              <a:rPr sz="2000" dirty="0">
                <a:cs typeface="Times New Roman"/>
              </a:rPr>
              <a:t>siendo </a:t>
            </a:r>
            <a:r>
              <a:rPr sz="2000" spc="-5" dirty="0" err="1">
                <a:cs typeface="Times New Roman"/>
              </a:rPr>
              <a:t>sus</a:t>
            </a:r>
            <a:r>
              <a:rPr sz="2000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principales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partes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las</a:t>
            </a:r>
            <a:r>
              <a:rPr sz="2000" dirty="0">
                <a:cs typeface="Times New Roman"/>
              </a:rPr>
              <a:t> que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se</a:t>
            </a:r>
            <a:r>
              <a:rPr sz="2000" spc="-5" dirty="0">
                <a:cs typeface="Times New Roman"/>
              </a:rPr>
              <a:t> pueden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ver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dirty="0">
                <a:cs typeface="Times New Roman"/>
              </a:rPr>
              <a:t> la</a:t>
            </a:r>
            <a:r>
              <a:rPr sz="2000" spc="15" dirty="0">
                <a:cs typeface="Times New Roman"/>
              </a:rPr>
              <a:t> </a:t>
            </a:r>
            <a:r>
              <a:rPr sz="2000" spc="-5" dirty="0">
                <a:cs typeface="Times New Roman"/>
                <a:hlinkClick r:id="rId2" action="ppaction://hlinksldjump"/>
              </a:rPr>
              <a:t>Figura </a:t>
            </a:r>
            <a:r>
              <a:rPr sz="2000" dirty="0">
                <a:cs typeface="Times New Roman"/>
                <a:hlinkClick r:id="rId2" action="ppaction://hlinksldjump"/>
              </a:rPr>
              <a:t>30.</a:t>
            </a:r>
            <a:endParaRPr sz="2000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3556" y="9119378"/>
            <a:ext cx="17983199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0979" algn="ctr">
              <a:spcBef>
                <a:spcPts val="100"/>
              </a:spcBef>
            </a:pPr>
            <a:r>
              <a:rPr lang="es-ES" sz="2400" b="1" i="1" spc="-5" dirty="0" smtClean="0">
                <a:solidFill>
                  <a:srgbClr val="44536A"/>
                </a:solidFill>
                <a:cs typeface="Times New Roman"/>
              </a:rPr>
              <a:t>			</a:t>
            </a:r>
            <a:r>
              <a:rPr sz="2400" b="1" i="1" spc="-5" dirty="0" err="1" smtClean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400" b="1" i="1" spc="5" dirty="0" smtClean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30: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ventana</a:t>
            </a:r>
            <a:r>
              <a:rPr sz="24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400" b="1" i="1" spc="-1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diseño</a:t>
            </a:r>
            <a:r>
              <a:rPr sz="24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400" b="1" i="1" spc="-2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red.</a:t>
            </a:r>
            <a:endParaRPr sz="2400" b="1" dirty="0">
              <a:cs typeface="Times New Roman"/>
            </a:endParaRPr>
          </a:p>
          <a:p>
            <a:pPr>
              <a:spcBef>
                <a:spcPts val="55"/>
              </a:spcBef>
            </a:pPr>
            <a:endParaRPr sz="2400" dirty="0"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1728" y="1171739"/>
            <a:ext cx="7023228" cy="417496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0934" y="6005599"/>
            <a:ext cx="7024022" cy="4349027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513555" y="120169"/>
            <a:ext cx="17983200" cy="1051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5"/>
              </a:spcBef>
            </a:pPr>
            <a:r>
              <a:rPr lang="es-ES" spc="-5" dirty="0">
                <a:cs typeface="Times New Roman"/>
              </a:rPr>
              <a:t>Estos</a:t>
            </a:r>
            <a:r>
              <a:rPr lang="es-ES" spc="-15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tres</a:t>
            </a:r>
            <a:r>
              <a:rPr lang="es-ES" spc="-10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pasos</a:t>
            </a:r>
            <a:r>
              <a:rPr lang="es-ES" spc="-10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son:</a:t>
            </a:r>
          </a:p>
          <a:p>
            <a:pPr marL="469265" marR="5080" indent="-228600" algn="just">
              <a:spcBef>
                <a:spcPts val="1020"/>
              </a:spcBef>
              <a:buFont typeface="Symbol"/>
              <a:buChar char=""/>
              <a:tabLst>
                <a:tab pos="469900" algn="l"/>
              </a:tabLst>
            </a:pPr>
            <a:r>
              <a:rPr lang="es-ES" b="1" i="1" spc="-5" dirty="0">
                <a:cs typeface="Times New Roman"/>
              </a:rPr>
              <a:t>Definición del Proyecto</a:t>
            </a:r>
            <a:r>
              <a:rPr lang="es-ES" spc="-5" dirty="0">
                <a:cs typeface="Times New Roman"/>
              </a:rPr>
              <a:t>: es </a:t>
            </a:r>
            <a:r>
              <a:rPr lang="es-ES" dirty="0">
                <a:cs typeface="Times New Roman"/>
              </a:rPr>
              <a:t>la </a:t>
            </a:r>
            <a:r>
              <a:rPr lang="es-ES" spc="-5" dirty="0">
                <a:cs typeface="Times New Roman"/>
              </a:rPr>
              <a:t>primera </a:t>
            </a:r>
            <a:r>
              <a:rPr lang="es-ES" dirty="0">
                <a:cs typeface="Times New Roman"/>
              </a:rPr>
              <a:t>ventana </a:t>
            </a:r>
            <a:r>
              <a:rPr lang="es-ES" spc="-5" dirty="0">
                <a:cs typeface="Times New Roman"/>
              </a:rPr>
              <a:t>en aparecer, </a:t>
            </a:r>
            <a:r>
              <a:rPr lang="es-ES" dirty="0">
                <a:cs typeface="Times New Roman"/>
              </a:rPr>
              <a:t>y </a:t>
            </a:r>
            <a:r>
              <a:rPr lang="es-ES" spc="-5" dirty="0">
                <a:cs typeface="Times New Roman"/>
              </a:rPr>
              <a:t>en ella </a:t>
            </a:r>
            <a:r>
              <a:rPr lang="es-ES" dirty="0">
                <a:cs typeface="Times New Roman"/>
              </a:rPr>
              <a:t>vienen </a:t>
            </a:r>
            <a:r>
              <a:rPr lang="es-ES" dirty="0" smtClean="0">
                <a:cs typeface="Times New Roman"/>
              </a:rPr>
              <a:t>reflejados </a:t>
            </a:r>
            <a:r>
              <a:rPr lang="es-ES" spc="-5" dirty="0" smtClean="0">
                <a:cs typeface="Times New Roman"/>
              </a:rPr>
              <a:t>todos </a:t>
            </a:r>
            <a:r>
              <a:rPr lang="es-ES" spc="-5" dirty="0">
                <a:cs typeface="Times New Roman"/>
              </a:rPr>
              <a:t>los datos </a:t>
            </a:r>
            <a:r>
              <a:rPr lang="es-ES" dirty="0">
                <a:cs typeface="Times New Roman"/>
              </a:rPr>
              <a:t>que </a:t>
            </a:r>
            <a:r>
              <a:rPr lang="es-ES" spc="-5" dirty="0">
                <a:cs typeface="Times New Roman"/>
              </a:rPr>
              <a:t>previamente se </a:t>
            </a:r>
            <a:r>
              <a:rPr lang="es-ES" dirty="0">
                <a:cs typeface="Times New Roman"/>
              </a:rPr>
              <a:t>habían introducido </a:t>
            </a:r>
            <a:r>
              <a:rPr lang="es-ES" spc="-5" dirty="0">
                <a:cs typeface="Times New Roman"/>
              </a:rPr>
              <a:t>en las ventanas </a:t>
            </a:r>
            <a:r>
              <a:rPr lang="es-ES" spc="-5" dirty="0" smtClean="0">
                <a:cs typeface="Times New Roman"/>
              </a:rPr>
              <a:t>emergentes “</a:t>
            </a:r>
            <a:r>
              <a:rPr lang="es-ES" spc="-5" dirty="0">
                <a:cs typeface="Times New Roman"/>
              </a:rPr>
              <a:t>Datos</a:t>
            </a:r>
            <a:r>
              <a:rPr lang="es-ES" spc="-35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del</a:t>
            </a:r>
            <a:r>
              <a:rPr lang="es-ES" spc="-30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Proyecto”,</a:t>
            </a:r>
            <a:r>
              <a:rPr lang="es-ES" spc="-40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“Media</a:t>
            </a:r>
            <a:r>
              <a:rPr lang="es-ES" spc="-35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Tensión”</a:t>
            </a:r>
            <a:r>
              <a:rPr lang="es-ES" spc="-45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y</a:t>
            </a:r>
            <a:r>
              <a:rPr lang="es-ES" spc="-20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“Baja</a:t>
            </a:r>
            <a:r>
              <a:rPr lang="es-ES" spc="-25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Tensión”.</a:t>
            </a:r>
            <a:r>
              <a:rPr lang="es-ES" spc="-40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De</a:t>
            </a:r>
            <a:r>
              <a:rPr lang="es-ES" spc="-40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tal</a:t>
            </a:r>
            <a:r>
              <a:rPr lang="es-ES" spc="-40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manera</a:t>
            </a:r>
            <a:r>
              <a:rPr lang="es-ES" spc="-25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que</a:t>
            </a:r>
            <a:r>
              <a:rPr lang="es-ES" spc="-40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se</a:t>
            </a:r>
            <a:r>
              <a:rPr lang="es-ES" spc="-30" dirty="0">
                <a:cs typeface="Times New Roman"/>
              </a:rPr>
              <a:t> </a:t>
            </a:r>
            <a:r>
              <a:rPr lang="es-ES" dirty="0" smtClean="0">
                <a:cs typeface="Times New Roman"/>
              </a:rPr>
              <a:t>puedan </a:t>
            </a:r>
            <a:r>
              <a:rPr lang="es-ES" spc="-5" dirty="0" smtClean="0">
                <a:cs typeface="Times New Roman"/>
              </a:rPr>
              <a:t>modificar</a:t>
            </a:r>
            <a:r>
              <a:rPr lang="es-ES" dirty="0" smtClean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los</a:t>
            </a:r>
            <a:r>
              <a:rPr lang="es-ES" dirty="0">
                <a:cs typeface="Times New Roman"/>
              </a:rPr>
              <a:t> datos </a:t>
            </a:r>
            <a:r>
              <a:rPr lang="es-ES" spc="-5" dirty="0">
                <a:cs typeface="Times New Roman"/>
              </a:rPr>
              <a:t>previamente</a:t>
            </a:r>
            <a:r>
              <a:rPr lang="es-ES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introducidos,</a:t>
            </a:r>
            <a:r>
              <a:rPr lang="es-ES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ver</a:t>
            </a:r>
            <a:r>
              <a:rPr lang="es-ES" spc="10" dirty="0">
                <a:cs typeface="Times New Roman"/>
              </a:rPr>
              <a:t> </a:t>
            </a:r>
            <a:r>
              <a:rPr lang="es-ES" spc="-5" dirty="0">
                <a:cs typeface="Times New Roman"/>
                <a:hlinkClick r:id="rId5" action="ppaction://hlinksldjump"/>
              </a:rPr>
              <a:t>Figura </a:t>
            </a:r>
            <a:r>
              <a:rPr lang="es-ES" dirty="0">
                <a:cs typeface="Times New Roman"/>
                <a:hlinkClick r:id="rId5" action="ppaction://hlinksldjump"/>
              </a:rPr>
              <a:t>29.</a:t>
            </a:r>
            <a:endParaRPr lang="es-ES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8971756" y="3154874"/>
            <a:ext cx="6096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31: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ventana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documentación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del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proyecto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7356" y="4820539"/>
            <a:ext cx="17983200" cy="43488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98805" lvl="1" indent="-317500">
              <a:spcBef>
                <a:spcPts val="105"/>
              </a:spcBef>
              <a:buAutoNum type="arabicPeriod" startAt="3"/>
              <a:tabLst>
                <a:tab pos="59944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DESCRIPCIÓN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DEL </a:t>
            </a:r>
            <a:r>
              <a:rPr sz="2400" b="1" dirty="0">
                <a:latin typeface="Times New Roman"/>
                <a:cs typeface="Times New Roman"/>
              </a:rPr>
              <a:t>PASO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“DEFINICIÓN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DEL PROYECTO”</a:t>
            </a:r>
            <a:endParaRPr sz="2400" dirty="0">
              <a:latin typeface="Times New Roman"/>
              <a:cs typeface="Times New Roman"/>
            </a:endParaRPr>
          </a:p>
          <a:p>
            <a:pPr lvl="1">
              <a:spcBef>
                <a:spcPts val="10"/>
              </a:spcBef>
              <a:buFont typeface="Times New Roman"/>
              <a:buAutoNum type="arabicPeriod" startAt="3"/>
            </a:pPr>
            <a:endParaRPr sz="24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3299"/>
              </a:lnSpc>
            </a:pPr>
            <a:r>
              <a:rPr sz="2400" dirty="0">
                <a:latin typeface="Times New Roman"/>
                <a:cs typeface="Times New Roman"/>
              </a:rPr>
              <a:t>En </a:t>
            </a:r>
            <a:r>
              <a:rPr sz="2400" spc="-5" dirty="0">
                <a:latin typeface="Times New Roman"/>
                <a:cs typeface="Times New Roman"/>
              </a:rPr>
              <a:t>este primer paso, </a:t>
            </a:r>
            <a:r>
              <a:rPr sz="2400" dirty="0">
                <a:latin typeface="Times New Roman"/>
                <a:cs typeface="Times New Roman"/>
              </a:rPr>
              <a:t>que </a:t>
            </a:r>
            <a:r>
              <a:rPr sz="2400" spc="-5" dirty="0">
                <a:latin typeface="Times New Roman"/>
                <a:cs typeface="Times New Roman"/>
              </a:rPr>
              <a:t>se </a:t>
            </a:r>
            <a:r>
              <a:rPr sz="2400" dirty="0">
                <a:latin typeface="Times New Roman"/>
                <a:cs typeface="Times New Roman"/>
              </a:rPr>
              <a:t>ha podido </a:t>
            </a:r>
            <a:r>
              <a:rPr sz="2400" spc="-5" dirty="0">
                <a:latin typeface="Times New Roman"/>
                <a:cs typeface="Times New Roman"/>
              </a:rPr>
              <a:t>rellenar parcialmente gracias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5" dirty="0">
                <a:latin typeface="Times New Roman"/>
                <a:cs typeface="Times New Roman"/>
              </a:rPr>
              <a:t>las </a:t>
            </a:r>
            <a:r>
              <a:rPr sz="2400" spc="-5" dirty="0" err="1">
                <a:latin typeface="Times New Roman"/>
                <a:cs typeface="Times New Roman"/>
              </a:rPr>
              <a:t>ventanas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emergentes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que</a:t>
            </a:r>
            <a:r>
              <a:rPr sz="2400" spc="-25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aparecen al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iniciar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cualquier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nuevo </a:t>
            </a:r>
            <a:r>
              <a:rPr sz="2400" dirty="0">
                <a:latin typeface="Times New Roman"/>
                <a:cs typeface="Times New Roman"/>
              </a:rPr>
              <a:t>proyecto,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pueden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volver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cambiar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los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valores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los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diferentes</a:t>
            </a:r>
            <a:r>
              <a:rPr sz="2400" spc="-35" dirty="0" smtClean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campos.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Y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ahora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verá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más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detalle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los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campos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podrán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editar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este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paso.</a:t>
            </a:r>
            <a:endParaRPr sz="2400" dirty="0">
              <a:latin typeface="Times New Roman"/>
              <a:cs typeface="Times New Roman"/>
            </a:endParaRPr>
          </a:p>
          <a:p>
            <a:pPr marL="899160" lvl="2" indent="-346710">
              <a:spcBef>
                <a:spcPts val="855"/>
              </a:spcBef>
              <a:buAutoNum type="arabicPeriod"/>
              <a:tabLst>
                <a:tab pos="899794" algn="l"/>
              </a:tabLst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DATOS PRINCIPALES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00"/>
              </a:lnSpc>
              <a:spcBef>
                <a:spcPts val="795"/>
              </a:spcBef>
            </a:pPr>
            <a:r>
              <a:rPr sz="2400" dirty="0">
                <a:latin typeface="Times New Roman"/>
                <a:cs typeface="Times New Roman"/>
              </a:rPr>
              <a:t>El </a:t>
            </a:r>
            <a:r>
              <a:rPr sz="2400" spc="-5" dirty="0">
                <a:latin typeface="Times New Roman"/>
                <a:cs typeface="Times New Roman"/>
              </a:rPr>
              <a:t>primer conjunto </a:t>
            </a:r>
            <a:r>
              <a:rPr sz="2400" dirty="0">
                <a:latin typeface="Times New Roman"/>
                <a:cs typeface="Times New Roman"/>
              </a:rPr>
              <a:t>de campos a </a:t>
            </a:r>
            <a:r>
              <a:rPr sz="2400" spc="-5" dirty="0">
                <a:latin typeface="Times New Roman"/>
                <a:cs typeface="Times New Roman"/>
              </a:rPr>
              <a:t>rellenar, bajo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-5" dirty="0">
                <a:latin typeface="Times New Roman"/>
                <a:cs typeface="Times New Roman"/>
              </a:rPr>
              <a:t>denominación “Datos principales”, es </a:t>
            </a:r>
            <a:r>
              <a:rPr sz="2400" spc="10" dirty="0">
                <a:latin typeface="Times New Roman"/>
                <a:cs typeface="Times New Roman"/>
              </a:rPr>
              <a:t>el </a:t>
            </a:r>
            <a:r>
              <a:rPr sz="2400" dirty="0" smtClean="0">
                <a:latin typeface="Times New Roman"/>
                <a:cs typeface="Times New Roman"/>
              </a:rPr>
              <a:t>que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Times New Roman"/>
                <a:cs typeface="Times New Roman"/>
              </a:rPr>
              <a:t>se </a:t>
            </a:r>
            <a:r>
              <a:rPr sz="2400" spc="-5" dirty="0">
                <a:latin typeface="Times New Roman"/>
                <a:cs typeface="Times New Roman"/>
              </a:rPr>
              <a:t>aprecia en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latin typeface="Times New Roman"/>
                <a:cs typeface="Times New Roman"/>
                <a:hlinkClick r:id="rId2" action="ppaction://hlinksldjump"/>
              </a:rPr>
              <a:t>32</a:t>
            </a:r>
            <a:r>
              <a:rPr sz="2400" dirty="0">
                <a:latin typeface="Times New Roman"/>
                <a:cs typeface="Times New Roman"/>
              </a:rPr>
              <a:t>. El campo </a:t>
            </a:r>
            <a:r>
              <a:rPr sz="2400" spc="-5" dirty="0">
                <a:latin typeface="Times New Roman"/>
                <a:cs typeface="Times New Roman"/>
              </a:rPr>
              <a:t>“Nombre del Proyecto” así </a:t>
            </a:r>
            <a:r>
              <a:rPr sz="2400" dirty="0">
                <a:latin typeface="Times New Roman"/>
                <a:cs typeface="Times New Roman"/>
              </a:rPr>
              <a:t>como “</a:t>
            </a:r>
            <a:r>
              <a:rPr sz="2400" dirty="0" err="1">
                <a:latin typeface="Times New Roman"/>
                <a:cs typeface="Times New Roman"/>
              </a:rPr>
              <a:t>Descripción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del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Times New Roman"/>
                <a:cs typeface="Times New Roman"/>
              </a:rPr>
              <a:t>Proyecto</a:t>
            </a:r>
            <a:r>
              <a:rPr sz="2400" spc="-5" dirty="0">
                <a:latin typeface="Times New Roman"/>
                <a:cs typeface="Times New Roman"/>
              </a:rPr>
              <a:t>” son </a:t>
            </a:r>
            <a:r>
              <a:rPr sz="2400" dirty="0">
                <a:latin typeface="Times New Roman"/>
                <a:cs typeface="Times New Roman"/>
              </a:rPr>
              <a:t>obligatorios y </a:t>
            </a:r>
            <a:r>
              <a:rPr sz="2400" spc="-5" dirty="0">
                <a:latin typeface="Times New Roman"/>
                <a:cs typeface="Times New Roman"/>
              </a:rPr>
              <a:t>pueden </a:t>
            </a:r>
            <a:r>
              <a:rPr sz="2400" dirty="0">
                <a:latin typeface="Times New Roman"/>
                <a:cs typeface="Times New Roman"/>
              </a:rPr>
              <a:t>tener </a:t>
            </a:r>
            <a:r>
              <a:rPr sz="2400" spc="-5" dirty="0">
                <a:latin typeface="Times New Roman"/>
                <a:cs typeface="Times New Roman"/>
              </a:rPr>
              <a:t>hasta </a:t>
            </a:r>
            <a:r>
              <a:rPr sz="2400" dirty="0">
                <a:latin typeface="Times New Roman"/>
                <a:cs typeface="Times New Roman"/>
              </a:rPr>
              <a:t>14 </a:t>
            </a:r>
            <a:r>
              <a:rPr sz="2400" spc="-5" dirty="0">
                <a:latin typeface="Times New Roman"/>
                <a:cs typeface="Times New Roman"/>
              </a:rPr>
              <a:t>caracteres cada </a:t>
            </a:r>
            <a:r>
              <a:rPr sz="2400" dirty="0">
                <a:latin typeface="Times New Roman"/>
                <a:cs typeface="Times New Roman"/>
              </a:rPr>
              <a:t>uno, </a:t>
            </a:r>
            <a:r>
              <a:rPr sz="2400" spc="-5" dirty="0">
                <a:latin typeface="Times New Roman"/>
                <a:cs typeface="Times New Roman"/>
              </a:rPr>
              <a:t>estando </a:t>
            </a:r>
            <a:r>
              <a:rPr sz="2400" dirty="0" err="1">
                <a:latin typeface="Times New Roman"/>
                <a:cs typeface="Times New Roman"/>
              </a:rPr>
              <a:t>prohibido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Times New Roman"/>
                <a:cs typeface="Times New Roman"/>
              </a:rPr>
              <a:t>el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caracter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“/”. </a:t>
            </a:r>
            <a:r>
              <a:rPr sz="2400" dirty="0">
                <a:latin typeface="Times New Roman"/>
                <a:cs typeface="Times New Roman"/>
              </a:rPr>
              <a:t>El </a:t>
            </a:r>
            <a:r>
              <a:rPr sz="2400" spc="-5" dirty="0">
                <a:latin typeface="Times New Roman"/>
                <a:cs typeface="Times New Roman"/>
              </a:rPr>
              <a:t>“Proyectista” </a:t>
            </a:r>
            <a:r>
              <a:rPr sz="2400" dirty="0">
                <a:latin typeface="Times New Roman"/>
                <a:cs typeface="Times New Roman"/>
              </a:rPr>
              <a:t>y </a:t>
            </a:r>
            <a:r>
              <a:rPr sz="2400" spc="-5" dirty="0">
                <a:latin typeface="Times New Roman"/>
                <a:cs typeface="Times New Roman"/>
              </a:rPr>
              <a:t>“Oficina </a:t>
            </a:r>
            <a:r>
              <a:rPr sz="2400" dirty="0">
                <a:latin typeface="Times New Roman"/>
                <a:cs typeface="Times New Roman"/>
              </a:rPr>
              <a:t>técnica” </a:t>
            </a:r>
            <a:r>
              <a:rPr sz="2400" spc="-5" dirty="0">
                <a:latin typeface="Times New Roman"/>
                <a:cs typeface="Times New Roman"/>
              </a:rPr>
              <a:t>son opcionales,</a:t>
            </a:r>
            <a:r>
              <a:rPr sz="2400" dirty="0">
                <a:latin typeface="Times New Roman"/>
                <a:cs typeface="Times New Roman"/>
              </a:rPr>
              <a:t> y más </a:t>
            </a:r>
            <a:r>
              <a:rPr sz="2400" spc="-5" dirty="0">
                <a:latin typeface="Times New Roman"/>
                <a:cs typeface="Times New Roman"/>
              </a:rPr>
              <a:t>abajo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 </a:t>
            </a:r>
            <a:r>
              <a:rPr sz="2400" spc="-5" dirty="0" err="1" smtClean="0">
                <a:latin typeface="Times New Roman"/>
                <a:cs typeface="Times New Roman"/>
              </a:rPr>
              <a:t>rellena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automáticamente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 fecha de </a:t>
            </a:r>
            <a:r>
              <a:rPr sz="2400" spc="-5" dirty="0">
                <a:latin typeface="Times New Roman"/>
                <a:cs typeface="Times New Roman"/>
              </a:rPr>
              <a:t>creación </a:t>
            </a:r>
            <a:r>
              <a:rPr sz="2400" dirty="0">
                <a:latin typeface="Times New Roman"/>
                <a:cs typeface="Times New Roman"/>
              </a:rPr>
              <a:t>y la última </a:t>
            </a:r>
            <a:r>
              <a:rPr sz="2400" spc="-5" dirty="0">
                <a:latin typeface="Times New Roman"/>
                <a:cs typeface="Times New Roman"/>
              </a:rPr>
              <a:t>modificación </a:t>
            </a:r>
            <a:r>
              <a:rPr sz="2400" spc="5" dirty="0">
                <a:latin typeface="Times New Roman"/>
                <a:cs typeface="Times New Roman"/>
              </a:rPr>
              <a:t>del </a:t>
            </a:r>
            <a:r>
              <a:rPr sz="2400" spc="-5" dirty="0">
                <a:latin typeface="Times New Roman"/>
                <a:cs typeface="Times New Roman"/>
              </a:rPr>
              <a:t>proyecto </a:t>
            </a:r>
            <a:r>
              <a:rPr sz="2400" dirty="0">
                <a:latin typeface="Times New Roman"/>
                <a:cs typeface="Times New Roman"/>
              </a:rPr>
              <a:t>que </a:t>
            </a:r>
            <a:r>
              <a:rPr sz="2400" spc="-5" dirty="0">
                <a:latin typeface="Times New Roman"/>
                <a:cs typeface="Times New Roman"/>
              </a:rPr>
              <a:t>se </a:t>
            </a:r>
            <a:r>
              <a:rPr sz="2400" dirty="0" err="1" smtClean="0">
                <a:latin typeface="Times New Roman"/>
                <a:cs typeface="Times New Roman"/>
              </a:rPr>
              <a:t>puede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reiniciar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dando </a:t>
            </a:r>
            <a:r>
              <a:rPr sz="2400" spc="-5" dirty="0">
                <a:latin typeface="Times New Roman"/>
                <a:cs typeface="Times New Roman"/>
              </a:rPr>
              <a:t>al </a:t>
            </a:r>
            <a:r>
              <a:rPr sz="2400" dirty="0">
                <a:latin typeface="Times New Roman"/>
                <a:cs typeface="Times New Roman"/>
              </a:rPr>
              <a:t>botón </a:t>
            </a:r>
            <a:r>
              <a:rPr sz="2400" spc="-5" dirty="0">
                <a:latin typeface="Times New Roman"/>
                <a:cs typeface="Times New Roman"/>
              </a:rPr>
              <a:t>“Reset”. </a:t>
            </a:r>
            <a:r>
              <a:rPr sz="2400" dirty="0">
                <a:latin typeface="Times New Roman"/>
                <a:cs typeface="Times New Roman"/>
              </a:rPr>
              <a:t>Es también </a:t>
            </a:r>
            <a:r>
              <a:rPr sz="2400" spc="-5" dirty="0">
                <a:latin typeface="Times New Roman"/>
                <a:cs typeface="Times New Roman"/>
              </a:rPr>
              <a:t>importante </a:t>
            </a:r>
            <a:r>
              <a:rPr sz="2400" dirty="0">
                <a:latin typeface="Times New Roman"/>
                <a:cs typeface="Times New Roman"/>
              </a:rPr>
              <a:t>que los datos </a:t>
            </a:r>
            <a:r>
              <a:rPr sz="2400" spc="-5" dirty="0">
                <a:latin typeface="Times New Roman"/>
                <a:cs typeface="Times New Roman"/>
              </a:rPr>
              <a:t>introducidos </a:t>
            </a:r>
            <a:r>
              <a:rPr sz="2400" spc="-5" dirty="0" err="1">
                <a:latin typeface="Times New Roman"/>
                <a:cs typeface="Times New Roman"/>
              </a:rPr>
              <a:t>en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estos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campos</a:t>
            </a:r>
            <a:r>
              <a:rPr sz="2400" spc="5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después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aparecerán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el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cajetín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normalizado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IEC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los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planos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unifilares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24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2400" dirty="0">
                <a:latin typeface="Times New Roman"/>
                <a:cs typeface="Times New Roman"/>
                <a:hlinkClick r:id="rId3" action="ppaction://hlinksldjump"/>
              </a:rPr>
              <a:t>33</a:t>
            </a:r>
            <a:r>
              <a:rPr sz="24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924756" y="9752365"/>
            <a:ext cx="44958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32: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datos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principales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4139" y="1012037"/>
            <a:ext cx="7103713" cy="380850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85956" y="8785526"/>
            <a:ext cx="5486400" cy="1742774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437356" y="265121"/>
            <a:ext cx="1798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0665" marR="5080" indent="-228600" algn="just">
              <a:buFont typeface="Symbol"/>
              <a:buChar char=""/>
              <a:tabLst>
                <a:tab pos="241300" algn="l"/>
              </a:tabLst>
            </a:pPr>
            <a:r>
              <a:rPr lang="es-ES" b="1" i="1" spc="-5" dirty="0">
                <a:cs typeface="Times New Roman"/>
              </a:rPr>
              <a:t>Documentación del </a:t>
            </a:r>
            <a:r>
              <a:rPr lang="es-ES" b="1" i="1" dirty="0">
                <a:cs typeface="Times New Roman"/>
              </a:rPr>
              <a:t>Proyecto</a:t>
            </a:r>
            <a:r>
              <a:rPr lang="es-ES" dirty="0">
                <a:cs typeface="Times New Roman"/>
              </a:rPr>
              <a:t>: </a:t>
            </a:r>
            <a:r>
              <a:rPr lang="es-ES" spc="-5" dirty="0">
                <a:cs typeface="Times New Roman"/>
              </a:rPr>
              <a:t>en esta pantalla, es </a:t>
            </a:r>
            <a:r>
              <a:rPr lang="es-ES" dirty="0">
                <a:cs typeface="Times New Roman"/>
              </a:rPr>
              <a:t>donde </a:t>
            </a:r>
            <a:r>
              <a:rPr lang="es-ES" spc="-5" dirty="0">
                <a:cs typeface="Times New Roman"/>
              </a:rPr>
              <a:t>se genera </a:t>
            </a:r>
            <a:r>
              <a:rPr lang="es-ES" dirty="0">
                <a:cs typeface="Times New Roman"/>
              </a:rPr>
              <a:t>tras </a:t>
            </a:r>
            <a:r>
              <a:rPr lang="es-ES" spc="-5" dirty="0">
                <a:cs typeface="Times New Roman"/>
              </a:rPr>
              <a:t>dimensionar </a:t>
            </a:r>
            <a:r>
              <a:rPr lang="es-ES" dirty="0" smtClean="0">
                <a:cs typeface="Times New Roman"/>
              </a:rPr>
              <a:t>la </a:t>
            </a:r>
            <a:r>
              <a:rPr lang="es-ES" spc="-5" dirty="0" smtClean="0">
                <a:cs typeface="Times New Roman"/>
              </a:rPr>
              <a:t>instalación </a:t>
            </a:r>
            <a:r>
              <a:rPr lang="es-ES" dirty="0">
                <a:cs typeface="Times New Roman"/>
              </a:rPr>
              <a:t>toda la documentación </a:t>
            </a:r>
            <a:r>
              <a:rPr lang="es-ES" spc="-5" dirty="0">
                <a:cs typeface="Times New Roman"/>
              </a:rPr>
              <a:t>del proyecto, en forma </a:t>
            </a:r>
            <a:r>
              <a:rPr lang="es-ES" dirty="0">
                <a:cs typeface="Times New Roman"/>
              </a:rPr>
              <a:t>de </a:t>
            </a:r>
            <a:r>
              <a:rPr lang="es-ES" spc="-5" dirty="0">
                <a:cs typeface="Times New Roman"/>
              </a:rPr>
              <a:t>entregables en </a:t>
            </a:r>
            <a:r>
              <a:rPr lang="es-ES" spc="-5" dirty="0" smtClean="0">
                <a:cs typeface="Times New Roman"/>
              </a:rPr>
              <a:t>diversos formatos</a:t>
            </a:r>
            <a:r>
              <a:rPr lang="es-ES" spc="-5" dirty="0">
                <a:cs typeface="Times New Roman"/>
              </a:rPr>
              <a:t>. Y </a:t>
            </a:r>
            <a:r>
              <a:rPr lang="es-ES" dirty="0">
                <a:cs typeface="Times New Roman"/>
              </a:rPr>
              <a:t>a la </a:t>
            </a:r>
            <a:r>
              <a:rPr lang="es-ES" spc="-5" dirty="0">
                <a:cs typeface="Times New Roman"/>
              </a:rPr>
              <a:t>derecha el gráfico </a:t>
            </a:r>
            <a:r>
              <a:rPr lang="es-ES" dirty="0">
                <a:cs typeface="Times New Roman"/>
              </a:rPr>
              <a:t>de la </a:t>
            </a:r>
            <a:r>
              <a:rPr lang="es-ES" spc="-5" dirty="0">
                <a:cs typeface="Times New Roman"/>
              </a:rPr>
              <a:t>instalación, </a:t>
            </a:r>
            <a:r>
              <a:rPr lang="es-ES" dirty="0">
                <a:cs typeface="Times New Roman"/>
              </a:rPr>
              <a:t>que ya no </a:t>
            </a:r>
            <a:r>
              <a:rPr lang="es-ES" spc="-5" dirty="0">
                <a:cs typeface="Times New Roman"/>
              </a:rPr>
              <a:t>puede ser modificado</a:t>
            </a:r>
            <a:r>
              <a:rPr lang="es-ES" spc="-5" dirty="0" smtClean="0">
                <a:cs typeface="Times New Roman"/>
              </a:rPr>
              <a:t>. Ver</a:t>
            </a:r>
            <a:r>
              <a:rPr lang="es-ES" dirty="0" smtClean="0">
                <a:cs typeface="Times New Roman"/>
              </a:rPr>
              <a:t> </a:t>
            </a:r>
            <a:r>
              <a:rPr lang="es-ES" spc="-5" dirty="0">
                <a:cs typeface="Times New Roman"/>
                <a:hlinkClick r:id="rId6" action="ppaction://hlinksldjump"/>
              </a:rPr>
              <a:t>Figura</a:t>
            </a:r>
            <a:r>
              <a:rPr lang="es-ES" spc="-10" dirty="0">
                <a:cs typeface="Times New Roman"/>
                <a:hlinkClick r:id="rId6" action="ppaction://hlinksldjump"/>
              </a:rPr>
              <a:t> </a:t>
            </a:r>
            <a:r>
              <a:rPr lang="es-ES" dirty="0">
                <a:cs typeface="Times New Roman"/>
                <a:hlinkClick r:id="rId6" action="ppaction://hlinksldjump"/>
              </a:rPr>
              <a:t>31.</a:t>
            </a:r>
            <a:endParaRPr lang="es-ES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1156" y="1512484"/>
            <a:ext cx="18135600" cy="19620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33: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datos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principales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cajetín.</a:t>
            </a:r>
            <a:endParaRPr sz="2400" b="1" dirty="0">
              <a:latin typeface="Times New Roman"/>
              <a:cs typeface="Times New Roman"/>
            </a:endParaRPr>
          </a:p>
          <a:p>
            <a:endParaRPr sz="2400" dirty="0">
              <a:cs typeface="Times New Roman"/>
            </a:endParaRPr>
          </a:p>
          <a:p>
            <a:pPr marL="553085">
              <a:spcBef>
                <a:spcPts val="5"/>
              </a:spcBef>
            </a:pP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5.3.2</a:t>
            </a:r>
            <a:r>
              <a:rPr sz="2400" b="1" i="1" u="heavy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DATOS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DEL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CLIENTE</a:t>
            </a:r>
            <a:endParaRPr sz="2400" dirty="0">
              <a:cs typeface="Times New Roman"/>
            </a:endParaRPr>
          </a:p>
          <a:p>
            <a:pPr marL="12700" marR="5080">
              <a:spcBef>
                <a:spcPts val="795"/>
              </a:spcBef>
            </a:pPr>
            <a:r>
              <a:rPr sz="2400" dirty="0" smtClean="0">
                <a:cs typeface="Times New Roman"/>
              </a:rPr>
              <a:t>Solo</a:t>
            </a:r>
            <a:r>
              <a:rPr sz="2400" spc="2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consta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dos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campos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obligatorios,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espacio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14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caracteres,</a:t>
            </a:r>
            <a:r>
              <a:rPr sz="2400" spc="3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automáticamente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reflejarán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cajetín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planos. </a:t>
            </a:r>
            <a:r>
              <a:rPr sz="2400" spc="-5" dirty="0">
                <a:cs typeface="Times New Roman"/>
              </a:rPr>
              <a:t>Ver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34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spc="-10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35</a:t>
            </a:r>
            <a:r>
              <a:rPr sz="2400" dirty="0">
                <a:cs typeface="Times New Roman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7356" y="4471484"/>
            <a:ext cx="17983200" cy="604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 smtClean="0">
                <a:solidFill>
                  <a:srgbClr val="44536A"/>
                </a:solidFill>
                <a:cs typeface="Times New Roman"/>
              </a:rPr>
              <a:t>								</a:t>
            </a:r>
            <a:r>
              <a:rPr sz="2400" b="1" i="1" spc="-5" dirty="0" err="1" smtClean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400" b="1" i="1" spc="10" dirty="0" smtClean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35:</a:t>
            </a:r>
            <a:r>
              <a:rPr sz="24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datos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cliente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 en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 cajetín.</a:t>
            </a:r>
            <a:endParaRPr sz="2400" b="1" dirty="0">
              <a:cs typeface="Times New Roman"/>
            </a:endParaRPr>
          </a:p>
          <a:p>
            <a:pPr marL="552450" lvl="2">
              <a:tabLst>
                <a:tab pos="898525" algn="l"/>
                <a:tab pos="3943350" algn="l"/>
              </a:tabLst>
            </a:pPr>
            <a:r>
              <a:rPr lang="es-ES"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5.3.3 </a:t>
            </a:r>
            <a:r>
              <a:rPr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AJUSTES</a:t>
            </a:r>
            <a:r>
              <a:rPr sz="2400" b="1" i="1" u="heavy" spc="-3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REGIONALES</a:t>
            </a:r>
            <a:endParaRPr sz="2400" dirty="0">
              <a:cs typeface="Times New Roman"/>
            </a:endParaRPr>
          </a:p>
          <a:p>
            <a:pPr lvl="2">
              <a:buFont typeface="Times New Roman"/>
              <a:buAutoNum type="arabicPeriod" startAt="3"/>
            </a:pPr>
            <a:endParaRPr sz="2400" dirty="0">
              <a:cs typeface="Times New Roman"/>
            </a:endParaRPr>
          </a:p>
          <a:p>
            <a:pPr marL="283845" marR="8255" algn="just">
              <a:spcBef>
                <a:spcPts val="800"/>
              </a:spcBef>
            </a:pPr>
            <a:r>
              <a:rPr sz="2400" dirty="0">
                <a:cs typeface="Times New Roman"/>
              </a:rPr>
              <a:t>Aquí, los </a:t>
            </a:r>
            <a:r>
              <a:rPr sz="2400" spc="-5" dirty="0">
                <a:cs typeface="Times New Roman"/>
              </a:rPr>
              <a:t>campos </a:t>
            </a:r>
            <a:r>
              <a:rPr sz="2400" dirty="0">
                <a:cs typeface="Times New Roman"/>
              </a:rPr>
              <a:t>están completados </a:t>
            </a:r>
            <a:r>
              <a:rPr sz="2400" spc="-5" dirty="0">
                <a:cs typeface="Times New Roman"/>
              </a:rPr>
              <a:t>automáticamente, </a:t>
            </a:r>
            <a:r>
              <a:rPr sz="2400" dirty="0">
                <a:cs typeface="Times New Roman"/>
              </a:rPr>
              <a:t>y solo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podrá optar </a:t>
            </a:r>
            <a:r>
              <a:rPr sz="2400" dirty="0" err="1">
                <a:cs typeface="Times New Roman"/>
              </a:rPr>
              <a:t>por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cambiar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idioma </a:t>
            </a:r>
            <a:r>
              <a:rPr sz="2400" spc="-5" dirty="0">
                <a:cs typeface="Times New Roman"/>
              </a:rPr>
              <a:t>del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programa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entre</a:t>
            </a:r>
            <a:r>
              <a:rPr sz="2400" spc="-5" dirty="0">
                <a:cs typeface="Times New Roman"/>
              </a:rPr>
              <a:t> inglés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español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deberá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reiniciar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programa.</a:t>
            </a:r>
            <a:endParaRPr sz="2400" dirty="0">
              <a:cs typeface="Times New Roman"/>
            </a:endParaRPr>
          </a:p>
          <a:p>
            <a:pPr marL="283845" marR="5715" algn="just">
              <a:spcBef>
                <a:spcPts val="800"/>
              </a:spcBef>
            </a:pPr>
            <a:r>
              <a:rPr sz="2400" spc="-5" dirty="0">
                <a:cs typeface="Times New Roman"/>
              </a:rPr>
              <a:t>Para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poder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optar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más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localizaciones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normas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eléctricas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aparte</a:t>
            </a:r>
            <a:r>
              <a:rPr sz="2400" spc="-3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2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IEC </a:t>
            </a:r>
            <a:r>
              <a:rPr sz="2400" spc="-5" dirty="0">
                <a:cs typeface="Times New Roman"/>
              </a:rPr>
              <a:t>(siglas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en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inglés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la Comisión Electrotécnica </a:t>
            </a:r>
            <a:r>
              <a:rPr sz="2400" spc="-5" dirty="0">
                <a:cs typeface="Times New Roman"/>
              </a:rPr>
              <a:t>Internacional), establecida </a:t>
            </a:r>
            <a:r>
              <a:rPr sz="2400" dirty="0">
                <a:cs typeface="Times New Roman"/>
              </a:rPr>
              <a:t>por </a:t>
            </a:r>
            <a:r>
              <a:rPr sz="2400" spc="-5" dirty="0">
                <a:cs typeface="Times New Roman"/>
              </a:rPr>
              <a:t>defecto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casi </a:t>
            </a:r>
            <a:r>
              <a:rPr sz="2400" dirty="0" err="1">
                <a:cs typeface="Times New Roman"/>
              </a:rPr>
              <a:t>todos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países</a:t>
            </a:r>
            <a:r>
              <a:rPr sz="2400" spc="-2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europeos,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hora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instalación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debería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marcar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descargar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versiones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en</a:t>
            </a:r>
            <a:r>
              <a:rPr sz="2400" spc="-1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los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diferentes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idiomas.</a:t>
            </a:r>
          </a:p>
          <a:p>
            <a:pPr marL="552450" lvl="2">
              <a:spcBef>
                <a:spcPts val="855"/>
              </a:spcBef>
              <a:tabLst>
                <a:tab pos="899794" algn="l"/>
              </a:tabLst>
            </a:pPr>
            <a:r>
              <a:rPr lang="es-ES"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5.3.4 </a:t>
            </a:r>
            <a:r>
              <a:rPr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COMENTARIOS</a:t>
            </a:r>
            <a:endParaRPr sz="2400" dirty="0">
              <a:cs typeface="Times New Roman"/>
            </a:endParaRPr>
          </a:p>
          <a:p>
            <a:pPr marL="12700" marR="7620">
              <a:spcBef>
                <a:spcPts val="800"/>
              </a:spcBef>
            </a:pPr>
            <a:r>
              <a:rPr sz="2400" spc="-5" dirty="0" smtClean="0">
                <a:cs typeface="Times New Roman"/>
              </a:rPr>
              <a:t>Se</a:t>
            </a:r>
            <a:r>
              <a:rPr sz="2400" spc="12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dispone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1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amplia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ventana</a:t>
            </a:r>
            <a:r>
              <a:rPr sz="2400" spc="1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13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se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pueden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detallar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aspectos</a:t>
            </a:r>
            <a:r>
              <a:rPr sz="2400" spc="1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diferentes</a:t>
            </a:r>
            <a:r>
              <a:rPr sz="2400" spc="13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sobre</a:t>
            </a:r>
            <a:r>
              <a:rPr sz="2400" spc="13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proyecto</a:t>
            </a:r>
            <a:r>
              <a:rPr sz="2400" spc="-5" dirty="0">
                <a:cs typeface="Times New Roman"/>
              </a:rPr>
              <a:t>,</a:t>
            </a:r>
            <a:r>
              <a:rPr sz="2400" dirty="0">
                <a:cs typeface="Times New Roman"/>
              </a:rPr>
              <a:t> para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poder leerlos </a:t>
            </a:r>
            <a:r>
              <a:rPr sz="2400" spc="-5" dirty="0">
                <a:cs typeface="Times New Roman"/>
              </a:rPr>
              <a:t>posteriormente.</a:t>
            </a:r>
            <a:endParaRPr sz="2400" dirty="0">
              <a:cs typeface="Times New Roman"/>
            </a:endParaRPr>
          </a:p>
          <a:p>
            <a:pPr marL="552450" lvl="2">
              <a:spcBef>
                <a:spcPts val="850"/>
              </a:spcBef>
              <a:tabLst>
                <a:tab pos="899794" algn="l"/>
              </a:tabLst>
            </a:pPr>
            <a:r>
              <a:rPr lang="es-ES"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5.3.5 </a:t>
            </a:r>
            <a:r>
              <a:rPr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AJUSTES</a:t>
            </a:r>
            <a:r>
              <a:rPr sz="2400" b="1" i="1" u="heavy" spc="-40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TÉCNICOS</a:t>
            </a:r>
            <a:endParaRPr sz="2400" dirty="0">
              <a:cs typeface="Times New Roman"/>
            </a:endParaRPr>
          </a:p>
          <a:p>
            <a:pPr marL="12700" marR="5080">
              <a:spcBef>
                <a:spcPts val="800"/>
              </a:spcBef>
            </a:pPr>
            <a:r>
              <a:rPr sz="2400" dirty="0" smtClean="0">
                <a:cs typeface="Times New Roman"/>
              </a:rPr>
              <a:t>Este</a:t>
            </a:r>
            <a:r>
              <a:rPr sz="2400" spc="6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conjunto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campos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subdivide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dos,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los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datos</a:t>
            </a:r>
            <a:r>
              <a:rPr sz="2400" spc="7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media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y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los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datos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baja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tensión</a:t>
            </a:r>
            <a:r>
              <a:rPr sz="2400" dirty="0">
                <a:cs typeface="Times New Roman"/>
              </a:rPr>
              <a:t>.</a:t>
            </a:r>
          </a:p>
          <a:p>
            <a:pPr marL="12700">
              <a:spcBef>
                <a:spcPts val="850"/>
              </a:spcBef>
            </a:pPr>
            <a:r>
              <a:rPr sz="2400" b="1" spc="-5" dirty="0">
                <a:cs typeface="Times New Roman"/>
              </a:rPr>
              <a:t>Media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Tensión</a:t>
            </a:r>
            <a:endParaRPr sz="2400" dirty="0">
              <a:cs typeface="Times New Roman"/>
            </a:endParaRPr>
          </a:p>
          <a:p>
            <a:pPr marL="12700">
              <a:spcBef>
                <a:spcPts val="840"/>
              </a:spcBef>
            </a:pPr>
            <a:r>
              <a:rPr sz="2400" spc="-5" dirty="0">
                <a:cs typeface="Times New Roman"/>
              </a:rPr>
              <a:t>Se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compone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5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campos 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rellenar.</a:t>
            </a:r>
            <a:endParaRPr sz="2400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5956" y="232671"/>
            <a:ext cx="6324600" cy="1609098"/>
          </a:xfrm>
          <a:prstGeom prst="rect">
            <a:avLst/>
          </a:prstGeom>
        </p:spPr>
      </p:pic>
      <p:grpSp>
        <p:nvGrpSpPr>
          <p:cNvPr id="10" name="Grupo 9"/>
          <p:cNvGrpSpPr/>
          <p:nvPr/>
        </p:nvGrpSpPr>
        <p:grpSpPr>
          <a:xfrm>
            <a:off x="4399756" y="3121582"/>
            <a:ext cx="6553200" cy="2453718"/>
            <a:chOff x="3610452" y="3332987"/>
            <a:chExt cx="3750309" cy="1668272"/>
          </a:xfrm>
        </p:grpSpPr>
        <p:sp>
          <p:nvSpPr>
            <p:cNvPr id="5" name="object 5"/>
            <p:cNvSpPr txBox="1"/>
            <p:nvPr/>
          </p:nvSpPr>
          <p:spPr>
            <a:xfrm>
              <a:off x="4906359" y="3906140"/>
              <a:ext cx="116395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900" i="1" spc="-5" dirty="0">
                  <a:solidFill>
                    <a:srgbClr val="44536A"/>
                  </a:solidFill>
                  <a:latin typeface="Times New Roman"/>
                  <a:cs typeface="Times New Roman"/>
                </a:rPr>
                <a:t>Figura</a:t>
              </a:r>
              <a:r>
                <a:rPr sz="900" i="1" dirty="0">
                  <a:solidFill>
                    <a:srgbClr val="44536A"/>
                  </a:solidFill>
                  <a:latin typeface="Times New Roman"/>
                  <a:cs typeface="Times New Roman"/>
                </a:rPr>
                <a:t> </a:t>
              </a:r>
              <a:r>
                <a:rPr sz="900" i="1" spc="-5" dirty="0">
                  <a:solidFill>
                    <a:srgbClr val="44536A"/>
                  </a:solidFill>
                  <a:latin typeface="Times New Roman"/>
                  <a:cs typeface="Times New Roman"/>
                </a:rPr>
                <a:t>34:</a:t>
              </a:r>
              <a:r>
                <a:rPr sz="900" i="1" spc="-20" dirty="0">
                  <a:solidFill>
                    <a:srgbClr val="44536A"/>
                  </a:solidFill>
                  <a:latin typeface="Times New Roman"/>
                  <a:cs typeface="Times New Roman"/>
                </a:rPr>
                <a:t> </a:t>
              </a:r>
              <a:r>
                <a:rPr sz="900" i="1" dirty="0">
                  <a:solidFill>
                    <a:srgbClr val="44536A"/>
                  </a:solidFill>
                  <a:latin typeface="Times New Roman"/>
                  <a:cs typeface="Times New Roman"/>
                </a:rPr>
                <a:t>datos</a:t>
              </a:r>
              <a:r>
                <a:rPr sz="900" i="1" spc="-10" dirty="0">
                  <a:solidFill>
                    <a:srgbClr val="44536A"/>
                  </a:solidFill>
                  <a:latin typeface="Times New Roman"/>
                  <a:cs typeface="Times New Roman"/>
                </a:rPr>
                <a:t> </a:t>
              </a:r>
              <a:r>
                <a:rPr sz="900" i="1" spc="-5" dirty="0">
                  <a:solidFill>
                    <a:srgbClr val="44536A"/>
                  </a:solidFill>
                  <a:latin typeface="Times New Roman"/>
                  <a:cs typeface="Times New Roman"/>
                </a:rPr>
                <a:t>cliente.</a:t>
              </a:r>
              <a:endParaRPr sz="900">
                <a:latin typeface="Times New Roman"/>
                <a:cs typeface="Times New Roman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0452" y="3332987"/>
              <a:ext cx="3750309" cy="4681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24752" y="4183380"/>
              <a:ext cx="3498517" cy="81787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7356" y="393700"/>
            <a:ext cx="17906999" cy="9936053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76200" algn="just">
              <a:spcBef>
                <a:spcPts val="280"/>
              </a:spcBef>
            </a:pPr>
            <a:r>
              <a:rPr sz="2300" b="1" spc="-5" dirty="0">
                <a:cs typeface="Times New Roman"/>
              </a:rPr>
              <a:t>Descripción</a:t>
            </a:r>
            <a:r>
              <a:rPr sz="2300" b="1" spc="-15" dirty="0">
                <a:cs typeface="Times New Roman"/>
              </a:rPr>
              <a:t> </a:t>
            </a:r>
            <a:r>
              <a:rPr sz="2300" b="1" spc="5" dirty="0">
                <a:cs typeface="Times New Roman"/>
              </a:rPr>
              <a:t>de</a:t>
            </a:r>
            <a:r>
              <a:rPr sz="2300" b="1" spc="-1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la</a:t>
            </a:r>
            <a:r>
              <a:rPr sz="2300" b="1" spc="-5" dirty="0">
                <a:cs typeface="Times New Roman"/>
              </a:rPr>
              <a:t> Interfaz</a:t>
            </a:r>
            <a:endParaRPr sz="2300" b="1" dirty="0">
              <a:cs typeface="Times New Roman"/>
            </a:endParaRPr>
          </a:p>
          <a:p>
            <a:pPr marL="761365" marR="146050" indent="-228600" algn="just">
              <a:spcBef>
                <a:spcPts val="130"/>
              </a:spcBef>
              <a:buFont typeface="Symbol"/>
              <a:buChar char=""/>
              <a:tabLst>
                <a:tab pos="762000" algn="l"/>
              </a:tabLst>
            </a:pP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Tensión nominal Un [kV]</a:t>
            </a:r>
            <a:r>
              <a:rPr sz="2300" b="1" spc="-5" dirty="0">
                <a:cs typeface="Times New Roman"/>
              </a:rPr>
              <a:t>: </a:t>
            </a:r>
            <a:r>
              <a:rPr sz="2300" dirty="0">
                <a:cs typeface="Times New Roman"/>
              </a:rPr>
              <a:t>tensión que </a:t>
            </a:r>
            <a:r>
              <a:rPr sz="2300" spc="-5" dirty="0">
                <a:cs typeface="Times New Roman"/>
              </a:rPr>
              <a:t>se </a:t>
            </a:r>
            <a:r>
              <a:rPr sz="2300" dirty="0">
                <a:cs typeface="Times New Roman"/>
              </a:rPr>
              <a:t>va a </a:t>
            </a:r>
            <a:r>
              <a:rPr sz="2300" spc="-5" dirty="0">
                <a:cs typeface="Times New Roman"/>
              </a:rPr>
              <a:t>tener en </a:t>
            </a:r>
            <a:r>
              <a:rPr sz="2300" dirty="0">
                <a:cs typeface="Times New Roman"/>
              </a:rPr>
              <a:t>la </a:t>
            </a:r>
            <a:r>
              <a:rPr sz="2300" spc="-5" dirty="0">
                <a:cs typeface="Times New Roman"/>
              </a:rPr>
              <a:t>acometida </a:t>
            </a:r>
            <a:r>
              <a:rPr sz="2300" dirty="0">
                <a:cs typeface="Times New Roman"/>
              </a:rPr>
              <a:t>de </a:t>
            </a:r>
            <a:r>
              <a:rPr sz="2300" dirty="0" smtClean="0">
                <a:cs typeface="Times New Roman"/>
              </a:rPr>
              <a:t>media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dirty="0" err="1" smtClean="0">
                <a:cs typeface="Times New Roman"/>
              </a:rPr>
              <a:t>tensión</a:t>
            </a:r>
            <a:r>
              <a:rPr sz="2300" spc="-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que</a:t>
            </a:r>
            <a:r>
              <a:rPr sz="2300" spc="-5" dirty="0">
                <a:cs typeface="Times New Roman"/>
              </a:rPr>
              <a:t> llegue al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transformador</a:t>
            </a:r>
            <a:r>
              <a:rPr sz="2300" spc="-1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o a</a:t>
            </a:r>
            <a:r>
              <a:rPr sz="2300" spc="-5" dirty="0">
                <a:cs typeface="Times New Roman"/>
              </a:rPr>
              <a:t> </a:t>
            </a:r>
            <a:r>
              <a:rPr sz="2300" spc="5" dirty="0">
                <a:cs typeface="Times New Roman"/>
              </a:rPr>
              <a:t>la</a:t>
            </a:r>
            <a:r>
              <a:rPr sz="2300" spc="-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barra</a:t>
            </a:r>
            <a:r>
              <a:rPr sz="2300" spc="-1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media</a:t>
            </a:r>
            <a:r>
              <a:rPr sz="2300" spc="-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tensión.</a:t>
            </a:r>
          </a:p>
          <a:p>
            <a:pPr marL="761365" marR="146050" indent="-228600" algn="just">
              <a:spcBef>
                <a:spcPts val="890"/>
              </a:spcBef>
              <a:buFont typeface="Symbol"/>
              <a:buChar char=""/>
              <a:tabLst>
                <a:tab pos="762000" algn="l"/>
              </a:tabLst>
            </a:pP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Máxima potencia </a:t>
            </a:r>
            <a:r>
              <a:rPr sz="23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de </a:t>
            </a: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cortocircuito [MVA]</a:t>
            </a:r>
            <a:r>
              <a:rPr sz="2300" b="1" spc="-5" dirty="0">
                <a:cs typeface="Times New Roman"/>
              </a:rPr>
              <a:t>: </a:t>
            </a:r>
            <a:r>
              <a:rPr sz="2300" dirty="0">
                <a:cs typeface="Times New Roman"/>
              </a:rPr>
              <a:t>potencia </a:t>
            </a:r>
            <a:r>
              <a:rPr sz="2300" spc="-5" dirty="0">
                <a:cs typeface="Times New Roman"/>
              </a:rPr>
              <a:t>aparente </a:t>
            </a:r>
            <a:r>
              <a:rPr sz="2300" dirty="0">
                <a:cs typeface="Times New Roman"/>
              </a:rPr>
              <a:t>máxima que </a:t>
            </a:r>
            <a:r>
              <a:rPr sz="2300" dirty="0" err="1">
                <a:cs typeface="Times New Roman"/>
              </a:rPr>
              <a:t>va</a:t>
            </a:r>
            <a:r>
              <a:rPr sz="2300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a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experimentar</a:t>
            </a:r>
            <a:r>
              <a:rPr sz="2300" spc="-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 </a:t>
            </a:r>
            <a:r>
              <a:rPr sz="2300" spc="-5" dirty="0">
                <a:cs typeface="Times New Roman"/>
              </a:rPr>
              <a:t>red ante </a:t>
            </a:r>
            <a:r>
              <a:rPr sz="2300" dirty="0">
                <a:cs typeface="Times New Roman"/>
              </a:rPr>
              <a:t>un </a:t>
            </a:r>
            <a:r>
              <a:rPr sz="2300" spc="-5" dirty="0">
                <a:cs typeface="Times New Roman"/>
              </a:rPr>
              <a:t>defecto en </a:t>
            </a:r>
            <a:r>
              <a:rPr sz="2300" dirty="0">
                <a:cs typeface="Times New Roman"/>
              </a:rPr>
              <a:t>la </a:t>
            </a:r>
            <a:r>
              <a:rPr sz="2300" spc="-5" dirty="0">
                <a:cs typeface="Times New Roman"/>
              </a:rPr>
              <a:t>instalación. </a:t>
            </a:r>
            <a:r>
              <a:rPr sz="2300" dirty="0">
                <a:cs typeface="Times New Roman"/>
              </a:rPr>
              <a:t>En </a:t>
            </a:r>
            <a:r>
              <a:rPr sz="2300" spc="-5" dirty="0">
                <a:cs typeface="Times New Roman"/>
              </a:rPr>
              <a:t>Simaris se puede </a:t>
            </a:r>
            <a:r>
              <a:rPr sz="2300" spc="-5" dirty="0" err="1">
                <a:cs typeface="Times New Roman"/>
              </a:rPr>
              <a:t>llegar</a:t>
            </a:r>
            <a:r>
              <a:rPr sz="2300" spc="-5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a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introducir</a:t>
            </a:r>
            <a:r>
              <a:rPr sz="2300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una</a:t>
            </a:r>
            <a:r>
              <a:rPr sz="2300" spc="-1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potencia</a:t>
            </a:r>
            <a:r>
              <a:rPr sz="2300" spc="-5" dirty="0">
                <a:cs typeface="Times New Roman"/>
              </a:rPr>
              <a:t> aparente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máxima </a:t>
            </a:r>
            <a:r>
              <a:rPr sz="2300" spc="5" dirty="0">
                <a:cs typeface="Times New Roman"/>
              </a:rPr>
              <a:t>de</a:t>
            </a:r>
            <a:r>
              <a:rPr sz="2300" spc="-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40,5</a:t>
            </a:r>
            <a:r>
              <a:rPr sz="2300" spc="1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MVA.</a:t>
            </a:r>
            <a:endParaRPr sz="2300" dirty="0">
              <a:cs typeface="Times New Roman"/>
            </a:endParaRPr>
          </a:p>
          <a:p>
            <a:pPr marL="761365" marR="144780" indent="-228600" algn="just">
              <a:spcBef>
                <a:spcPts val="890"/>
              </a:spcBef>
              <a:buFont typeface="Symbol"/>
              <a:buChar char=""/>
              <a:tabLst>
                <a:tab pos="762000" algn="l"/>
              </a:tabLst>
            </a:pPr>
            <a:r>
              <a:rPr sz="23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Mínima </a:t>
            </a: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potencia </a:t>
            </a:r>
            <a:r>
              <a:rPr sz="23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 </a:t>
            </a: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cortocircuito [MVA]</a:t>
            </a:r>
            <a:r>
              <a:rPr sz="2300" b="1" spc="-5" dirty="0">
                <a:cs typeface="Times New Roman"/>
              </a:rPr>
              <a:t>: </a:t>
            </a:r>
            <a:r>
              <a:rPr sz="2300" spc="-5" dirty="0">
                <a:cs typeface="Times New Roman"/>
              </a:rPr>
              <a:t>es </a:t>
            </a:r>
            <a:r>
              <a:rPr sz="2300" dirty="0">
                <a:cs typeface="Times New Roman"/>
              </a:rPr>
              <a:t>la </a:t>
            </a:r>
            <a:r>
              <a:rPr sz="2300" spc="-5" dirty="0">
                <a:cs typeface="Times New Roman"/>
              </a:rPr>
              <a:t>potencia aparente </a:t>
            </a:r>
            <a:r>
              <a:rPr sz="2300" dirty="0">
                <a:cs typeface="Times New Roman"/>
              </a:rPr>
              <a:t>mínima que </a:t>
            </a:r>
            <a:r>
              <a:rPr sz="2300" dirty="0" err="1">
                <a:cs typeface="Times New Roman"/>
              </a:rPr>
              <a:t>va</a:t>
            </a:r>
            <a:r>
              <a:rPr sz="2300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a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experimentar</a:t>
            </a:r>
            <a:r>
              <a:rPr sz="2300" spc="-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 </a:t>
            </a:r>
            <a:r>
              <a:rPr sz="2300" spc="-5" dirty="0">
                <a:cs typeface="Times New Roman"/>
              </a:rPr>
              <a:t>red ante </a:t>
            </a:r>
            <a:r>
              <a:rPr sz="2300" dirty="0">
                <a:cs typeface="Times New Roman"/>
              </a:rPr>
              <a:t>un </a:t>
            </a:r>
            <a:r>
              <a:rPr sz="2300" spc="-5" dirty="0">
                <a:cs typeface="Times New Roman"/>
              </a:rPr>
              <a:t>defecto. </a:t>
            </a:r>
            <a:r>
              <a:rPr sz="2300" dirty="0">
                <a:cs typeface="Times New Roman"/>
              </a:rPr>
              <a:t>Sirve </a:t>
            </a:r>
            <a:r>
              <a:rPr sz="2300" spc="-5" dirty="0">
                <a:cs typeface="Times New Roman"/>
              </a:rPr>
              <a:t>para </a:t>
            </a:r>
            <a:r>
              <a:rPr sz="2300" dirty="0">
                <a:cs typeface="Times New Roman"/>
              </a:rPr>
              <a:t>ajustar </a:t>
            </a:r>
            <a:r>
              <a:rPr sz="2300" spc="-5" dirty="0">
                <a:cs typeface="Times New Roman"/>
              </a:rPr>
              <a:t>los umbrales </a:t>
            </a:r>
            <a:r>
              <a:rPr sz="2300" dirty="0">
                <a:cs typeface="Times New Roman"/>
              </a:rPr>
              <a:t>de </a:t>
            </a:r>
            <a:r>
              <a:rPr sz="2300" dirty="0" err="1" smtClean="0">
                <a:cs typeface="Times New Roman"/>
              </a:rPr>
              <a:t>protección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de</a:t>
            </a:r>
            <a:r>
              <a:rPr sz="2300" spc="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máxima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corriente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en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las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protecciones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rearmables</a:t>
            </a:r>
            <a:r>
              <a:rPr sz="2300" dirty="0">
                <a:cs typeface="Times New Roman"/>
              </a:rPr>
              <a:t> y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seleccionar</a:t>
            </a:r>
            <a:r>
              <a:rPr sz="2300" dirty="0">
                <a:cs typeface="Times New Roman"/>
              </a:rPr>
              <a:t> </a:t>
            </a:r>
            <a:r>
              <a:rPr sz="2300" spc="-5" dirty="0" err="1">
                <a:cs typeface="Times New Roman"/>
              </a:rPr>
              <a:t>los</a:t>
            </a:r>
            <a:r>
              <a:rPr sz="2300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fusibles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adecuados</a:t>
            </a:r>
            <a:r>
              <a:rPr sz="2300" spc="-5" dirty="0">
                <a:cs typeface="Times New Roman"/>
              </a:rPr>
              <a:t>.</a:t>
            </a:r>
            <a:r>
              <a:rPr sz="2300" spc="-3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Simaris</a:t>
            </a:r>
            <a:r>
              <a:rPr sz="2300" spc="-3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tiene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un</a:t>
            </a:r>
            <a:r>
              <a:rPr sz="2300" spc="-3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valor</a:t>
            </a:r>
            <a:r>
              <a:rPr sz="2300" spc="-3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mínimo</a:t>
            </a:r>
            <a:r>
              <a:rPr sz="2300" spc="-4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-4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10</a:t>
            </a:r>
            <a:r>
              <a:rPr sz="2300" spc="-3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MVA</a:t>
            </a:r>
            <a:r>
              <a:rPr sz="2300" spc="-4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y</a:t>
            </a:r>
            <a:r>
              <a:rPr sz="2300" spc="-3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uno</a:t>
            </a:r>
            <a:r>
              <a:rPr sz="2300" spc="-3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máximo</a:t>
            </a:r>
            <a:r>
              <a:rPr sz="2300" spc="-3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-4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227</a:t>
            </a:r>
            <a:r>
              <a:rPr sz="2300" spc="-3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MVA.</a:t>
            </a:r>
            <a:endParaRPr sz="2300" dirty="0">
              <a:cs typeface="Times New Roman"/>
            </a:endParaRPr>
          </a:p>
          <a:p>
            <a:pPr marL="761365" marR="145415" indent="-228600" algn="just">
              <a:spcBef>
                <a:spcPts val="905"/>
              </a:spcBef>
              <a:buFont typeface="Symbol"/>
              <a:buChar char=""/>
              <a:tabLst>
                <a:tab pos="762000" algn="l"/>
              </a:tabLst>
            </a:pPr>
            <a:r>
              <a:rPr sz="2300" b="1" spc="-5" dirty="0">
                <a:cs typeface="Times New Roman"/>
              </a:rPr>
              <a:t>Máxima sección </a:t>
            </a:r>
            <a:r>
              <a:rPr sz="2300" b="1" dirty="0">
                <a:cs typeface="Times New Roman"/>
              </a:rPr>
              <a:t>del conductor [mm</a:t>
            </a:r>
            <a:r>
              <a:rPr sz="2300" b="1" baseline="31250" dirty="0">
                <a:cs typeface="Times New Roman"/>
              </a:rPr>
              <a:t>2</a:t>
            </a:r>
            <a:r>
              <a:rPr sz="2300" b="1" dirty="0">
                <a:cs typeface="Times New Roman"/>
              </a:rPr>
              <a:t>]: </a:t>
            </a:r>
            <a:r>
              <a:rPr sz="2300" spc="-5" dirty="0">
                <a:cs typeface="Times New Roman"/>
              </a:rPr>
              <a:t>hay </a:t>
            </a:r>
            <a:r>
              <a:rPr sz="2300" dirty="0">
                <a:cs typeface="Times New Roman"/>
              </a:rPr>
              <a:t>que </a:t>
            </a:r>
            <a:r>
              <a:rPr sz="2300" spc="-5" dirty="0">
                <a:cs typeface="Times New Roman"/>
              </a:rPr>
              <a:t>tener en </a:t>
            </a:r>
            <a:r>
              <a:rPr sz="2300" dirty="0">
                <a:cs typeface="Times New Roman"/>
              </a:rPr>
              <a:t>cuenta que </a:t>
            </a:r>
            <a:r>
              <a:rPr sz="2300" dirty="0" err="1">
                <a:cs typeface="Times New Roman"/>
              </a:rPr>
              <a:t>este</a:t>
            </a:r>
            <a:r>
              <a:rPr sz="2300" dirty="0">
                <a:cs typeface="Times New Roman"/>
              </a:rPr>
              <a:t> </a:t>
            </a:r>
            <a:r>
              <a:rPr sz="2300" spc="-5" dirty="0" smtClean="0">
                <a:cs typeface="Times New Roman"/>
              </a:rPr>
              <a:t>valor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determinará</a:t>
            </a:r>
            <a:r>
              <a:rPr sz="2300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conexión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entre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los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conductores</a:t>
            </a:r>
            <a:r>
              <a:rPr sz="2300" dirty="0">
                <a:cs typeface="Times New Roman"/>
              </a:rPr>
              <a:t> y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los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diferentes</a:t>
            </a:r>
            <a:r>
              <a:rPr sz="2300" dirty="0">
                <a:cs typeface="Times New Roman"/>
              </a:rPr>
              <a:t> </a:t>
            </a:r>
            <a:r>
              <a:rPr sz="2300" spc="-5" dirty="0" err="1">
                <a:cs typeface="Times New Roman"/>
              </a:rPr>
              <a:t>mecanismos</a:t>
            </a:r>
            <a:r>
              <a:rPr sz="2300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y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aparatos</a:t>
            </a:r>
            <a:r>
              <a:rPr sz="2300" spc="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receptores.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Simaris</a:t>
            </a:r>
            <a:r>
              <a:rPr sz="2300" spc="1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comprende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valores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desde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25</a:t>
            </a:r>
            <a:r>
              <a:rPr sz="2300" spc="5" dirty="0">
                <a:cs typeface="Times New Roman"/>
              </a:rPr>
              <a:t> mm</a:t>
            </a:r>
            <a:r>
              <a:rPr sz="2300" spc="7" baseline="31250" dirty="0">
                <a:cs typeface="Times New Roman"/>
              </a:rPr>
              <a:t>2</a:t>
            </a:r>
            <a:r>
              <a:rPr sz="2300" spc="172" baseline="3125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hasta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500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mm</a:t>
            </a:r>
            <a:r>
              <a:rPr sz="2300" baseline="31250" dirty="0">
                <a:cs typeface="Times New Roman"/>
              </a:rPr>
              <a:t>2</a:t>
            </a:r>
            <a:r>
              <a:rPr sz="2300" dirty="0">
                <a:cs typeface="Times New Roman"/>
              </a:rPr>
              <a:t>.</a:t>
            </a:r>
          </a:p>
          <a:p>
            <a:pPr marL="761365" marR="145415" indent="-228600" algn="just">
              <a:spcBef>
                <a:spcPts val="905"/>
              </a:spcBef>
              <a:buFont typeface="Symbol"/>
              <a:buChar char=""/>
              <a:tabLst>
                <a:tab pos="762000" algn="l"/>
              </a:tabLst>
            </a:pPr>
            <a:r>
              <a:rPr sz="2300" b="1" dirty="0">
                <a:cs typeface="Times New Roman"/>
              </a:rPr>
              <a:t>Mínima </a:t>
            </a:r>
            <a:r>
              <a:rPr sz="2300" b="1" spc="-5" dirty="0">
                <a:cs typeface="Times New Roman"/>
              </a:rPr>
              <a:t>sección del </a:t>
            </a:r>
            <a:r>
              <a:rPr sz="2300" b="1" dirty="0">
                <a:cs typeface="Times New Roman"/>
              </a:rPr>
              <a:t>conductor [mm</a:t>
            </a:r>
            <a:r>
              <a:rPr sz="2300" b="1" baseline="31250" dirty="0">
                <a:cs typeface="Times New Roman"/>
              </a:rPr>
              <a:t>2</a:t>
            </a:r>
            <a:r>
              <a:rPr sz="2300" b="1" dirty="0">
                <a:cs typeface="Times New Roman"/>
              </a:rPr>
              <a:t>]: </a:t>
            </a:r>
            <a:r>
              <a:rPr sz="2300" spc="-5" dirty="0">
                <a:cs typeface="Times New Roman"/>
              </a:rPr>
              <a:t>este campo se relaciona con </a:t>
            </a:r>
            <a:r>
              <a:rPr sz="2300" dirty="0">
                <a:cs typeface="Times New Roman"/>
              </a:rPr>
              <a:t>la </a:t>
            </a:r>
            <a:r>
              <a:rPr sz="2300" spc="-5" dirty="0" err="1">
                <a:cs typeface="Times New Roman"/>
              </a:rPr>
              <a:t>caída</a:t>
            </a:r>
            <a:r>
              <a:rPr sz="2300" spc="-5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de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dirty="0" err="1" smtClean="0">
                <a:cs typeface="Times New Roman"/>
              </a:rPr>
              <a:t>tensión</a:t>
            </a:r>
            <a:r>
              <a:rPr sz="2300" spc="-7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dentro</a:t>
            </a:r>
            <a:r>
              <a:rPr sz="2300" spc="-7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-7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-7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instalación.</a:t>
            </a:r>
            <a:r>
              <a:rPr sz="2300" spc="-7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Y</a:t>
            </a:r>
            <a:r>
              <a:rPr sz="2300" spc="-6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siempre</a:t>
            </a:r>
            <a:r>
              <a:rPr sz="2300" spc="-8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será</a:t>
            </a:r>
            <a:r>
              <a:rPr sz="2300" spc="-8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menor</a:t>
            </a:r>
            <a:r>
              <a:rPr sz="2300" spc="-7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o</a:t>
            </a:r>
            <a:r>
              <a:rPr sz="2300" spc="-7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igual</a:t>
            </a:r>
            <a:r>
              <a:rPr sz="2300" spc="-7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que</a:t>
            </a:r>
            <a:r>
              <a:rPr sz="2300" spc="-7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-75" dirty="0">
                <a:cs typeface="Times New Roman"/>
              </a:rPr>
              <a:t> </a:t>
            </a:r>
            <a:r>
              <a:rPr sz="2300" dirty="0" err="1">
                <a:cs typeface="Times New Roman"/>
              </a:rPr>
              <a:t>máxima</a:t>
            </a:r>
            <a:r>
              <a:rPr sz="2300" spc="-65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sección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smtClean="0">
                <a:cs typeface="Times New Roman"/>
              </a:rPr>
              <a:t>del </a:t>
            </a:r>
            <a:r>
              <a:rPr sz="2300" spc="-5" dirty="0">
                <a:cs typeface="Times New Roman"/>
              </a:rPr>
              <a:t>conductor del campo anterior. Simaris </a:t>
            </a:r>
            <a:r>
              <a:rPr sz="2300" dirty="0">
                <a:cs typeface="Times New Roman"/>
              </a:rPr>
              <a:t>también </a:t>
            </a:r>
            <a:r>
              <a:rPr sz="2300" spc="-5" dirty="0">
                <a:cs typeface="Times New Roman"/>
              </a:rPr>
              <a:t>contempla </a:t>
            </a:r>
            <a:r>
              <a:rPr sz="2300" dirty="0">
                <a:cs typeface="Times New Roman"/>
              </a:rPr>
              <a:t>un </a:t>
            </a:r>
            <a:r>
              <a:rPr sz="2300" spc="-5" dirty="0">
                <a:cs typeface="Times New Roman"/>
              </a:rPr>
              <a:t>rango </a:t>
            </a:r>
            <a:r>
              <a:rPr sz="2300" dirty="0">
                <a:cs typeface="Times New Roman"/>
              </a:rPr>
              <a:t>de </a:t>
            </a:r>
            <a:r>
              <a:rPr sz="2300" spc="-5" dirty="0" err="1" smtClean="0">
                <a:cs typeface="Times New Roman"/>
              </a:rPr>
              <a:t>valores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desde</a:t>
            </a:r>
            <a:r>
              <a:rPr sz="2300" spc="-10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25 mm</a:t>
            </a:r>
            <a:r>
              <a:rPr sz="2300" baseline="31250" dirty="0">
                <a:cs typeface="Times New Roman"/>
              </a:rPr>
              <a:t>2</a:t>
            </a:r>
            <a:r>
              <a:rPr sz="2300" spc="157" baseline="3125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hasta</a:t>
            </a:r>
            <a:r>
              <a:rPr sz="2300" dirty="0">
                <a:cs typeface="Times New Roman"/>
              </a:rPr>
              <a:t> 500 mm</a:t>
            </a:r>
            <a:r>
              <a:rPr sz="2300" baseline="31250" dirty="0">
                <a:cs typeface="Times New Roman"/>
              </a:rPr>
              <a:t>2</a:t>
            </a:r>
            <a:r>
              <a:rPr sz="2300" dirty="0">
                <a:cs typeface="Times New Roman"/>
              </a:rPr>
              <a:t>.</a:t>
            </a:r>
          </a:p>
          <a:p>
            <a:pPr algn="just">
              <a:spcBef>
                <a:spcPts val="40"/>
              </a:spcBef>
              <a:buFont typeface="Symbol"/>
              <a:buChar char=""/>
            </a:pPr>
            <a:endParaRPr sz="2300" dirty="0">
              <a:cs typeface="Times New Roman"/>
            </a:endParaRPr>
          </a:p>
          <a:p>
            <a:pPr marL="76200" algn="just"/>
            <a:r>
              <a:rPr sz="2300" b="1" dirty="0">
                <a:cs typeface="Times New Roman"/>
              </a:rPr>
              <a:t>Baja</a:t>
            </a:r>
            <a:r>
              <a:rPr sz="2300" b="1" spc="-3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Tensión</a:t>
            </a:r>
            <a:endParaRPr sz="2300" dirty="0">
              <a:cs typeface="Times New Roman"/>
            </a:endParaRPr>
          </a:p>
          <a:p>
            <a:pPr marL="76200" algn="just">
              <a:spcBef>
                <a:spcPts val="855"/>
              </a:spcBef>
            </a:pPr>
            <a:r>
              <a:rPr sz="2300" b="1" spc="-5" dirty="0">
                <a:cs typeface="Times New Roman"/>
              </a:rPr>
              <a:t>Compuesto</a:t>
            </a:r>
            <a:r>
              <a:rPr sz="2300" b="1" spc="-10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de</a:t>
            </a:r>
            <a:r>
              <a:rPr sz="2300" b="1" spc="-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12</a:t>
            </a:r>
            <a:r>
              <a:rPr sz="2300" b="1" spc="-1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campos.</a:t>
            </a:r>
            <a:endParaRPr sz="2300" b="1" dirty="0">
              <a:cs typeface="Times New Roman"/>
            </a:endParaRPr>
          </a:p>
          <a:p>
            <a:pPr marL="804545" marR="142875" indent="-228600" algn="just">
              <a:spcBef>
                <a:spcPts val="885"/>
              </a:spcBef>
              <a:buFont typeface="Symbol"/>
              <a:buChar char=""/>
              <a:tabLst>
                <a:tab pos="805180" algn="l"/>
              </a:tabLst>
            </a:pP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Tensión</a:t>
            </a:r>
            <a:r>
              <a:rPr sz="2300" b="1" u="sng" spc="-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3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Nominal</a:t>
            </a:r>
            <a:r>
              <a:rPr sz="2300" b="1" u="sng" spc="-2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[V]</a:t>
            </a:r>
            <a:r>
              <a:rPr sz="2300" b="1" spc="-5" dirty="0">
                <a:cs typeface="Times New Roman"/>
              </a:rPr>
              <a:t>:</a:t>
            </a:r>
            <a:r>
              <a:rPr sz="2300" b="1" spc="-2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tensión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-3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referencia</a:t>
            </a:r>
            <a:r>
              <a:rPr sz="2300" spc="-2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en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baja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tensión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que</a:t>
            </a:r>
            <a:r>
              <a:rPr sz="2300" spc="-3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se</a:t>
            </a:r>
            <a:r>
              <a:rPr sz="2300" spc="-2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tendrá</a:t>
            </a:r>
            <a:r>
              <a:rPr sz="2300" spc="-15" dirty="0">
                <a:cs typeface="Times New Roman"/>
              </a:rPr>
              <a:t> </a:t>
            </a:r>
            <a:r>
              <a:rPr sz="2300" spc="-5" dirty="0" err="1">
                <a:cs typeface="Times New Roman"/>
              </a:rPr>
              <a:t>en</a:t>
            </a:r>
            <a:r>
              <a:rPr sz="2300" spc="-15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cuenta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smtClean="0">
                <a:cs typeface="Times New Roman"/>
              </a:rPr>
              <a:t>para </a:t>
            </a:r>
            <a:r>
              <a:rPr sz="2300" spc="-5" dirty="0">
                <a:cs typeface="Times New Roman"/>
              </a:rPr>
              <a:t>el </a:t>
            </a:r>
            <a:r>
              <a:rPr sz="2300" dirty="0">
                <a:cs typeface="Times New Roman"/>
              </a:rPr>
              <a:t>cálculo de caída de tensión. </a:t>
            </a:r>
            <a:r>
              <a:rPr sz="2300" spc="-5" dirty="0">
                <a:cs typeface="Times New Roman"/>
              </a:rPr>
              <a:t>Simaris </a:t>
            </a:r>
            <a:r>
              <a:rPr sz="2300" dirty="0">
                <a:cs typeface="Times New Roman"/>
              </a:rPr>
              <a:t>contempla un </a:t>
            </a:r>
            <a:r>
              <a:rPr sz="2300" spc="-5" dirty="0">
                <a:cs typeface="Times New Roman"/>
              </a:rPr>
              <a:t>rango </a:t>
            </a:r>
            <a:r>
              <a:rPr sz="2300" dirty="0">
                <a:cs typeface="Times New Roman"/>
              </a:rPr>
              <a:t>de </a:t>
            </a:r>
            <a:r>
              <a:rPr sz="2300" dirty="0" err="1">
                <a:cs typeface="Times New Roman"/>
              </a:rPr>
              <a:t>valores</a:t>
            </a:r>
            <a:r>
              <a:rPr sz="2300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desde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220</a:t>
            </a:r>
            <a:r>
              <a:rPr sz="2300" spc="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hasta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1.000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el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límite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para considerarse</a:t>
            </a:r>
            <a:r>
              <a:rPr sz="2300" dirty="0">
                <a:cs typeface="Times New Roman"/>
              </a:rPr>
              <a:t> baja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tensión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según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el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reglamento.</a:t>
            </a:r>
          </a:p>
          <a:p>
            <a:pPr marL="804545" marR="145415" indent="-228600" algn="just">
              <a:spcBef>
                <a:spcPts val="890"/>
              </a:spcBef>
              <a:buFont typeface="Symbol"/>
              <a:buChar char=""/>
              <a:tabLst>
                <a:tab pos="805180" algn="l"/>
              </a:tabLst>
            </a:pP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Frecuencia </a:t>
            </a:r>
            <a:r>
              <a:rPr sz="23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[Hz]</a:t>
            </a:r>
            <a:r>
              <a:rPr sz="2300" b="1" dirty="0">
                <a:cs typeface="Times New Roman"/>
              </a:rPr>
              <a:t>: </a:t>
            </a:r>
            <a:r>
              <a:rPr sz="2300" dirty="0">
                <a:cs typeface="Times New Roman"/>
              </a:rPr>
              <a:t>50 Hz o 60 Hz dependiendo del </a:t>
            </a:r>
            <a:r>
              <a:rPr sz="2300" spc="-5" dirty="0">
                <a:cs typeface="Times New Roman"/>
              </a:rPr>
              <a:t>país </a:t>
            </a:r>
            <a:r>
              <a:rPr sz="2300" dirty="0">
                <a:cs typeface="Times New Roman"/>
              </a:rPr>
              <a:t>donde </a:t>
            </a:r>
            <a:r>
              <a:rPr sz="2300" spc="-5" dirty="0">
                <a:cs typeface="Times New Roman"/>
              </a:rPr>
              <a:t>se vaya </a:t>
            </a:r>
            <a:r>
              <a:rPr sz="2300" dirty="0">
                <a:cs typeface="Times New Roman"/>
              </a:rPr>
              <a:t>a </a:t>
            </a:r>
            <a:r>
              <a:rPr sz="2300" spc="-5" dirty="0" err="1">
                <a:cs typeface="Times New Roman"/>
              </a:rPr>
              <a:t>realizar</a:t>
            </a:r>
            <a:r>
              <a:rPr sz="2300" spc="-5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la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instalación</a:t>
            </a:r>
            <a:r>
              <a:rPr sz="2300" spc="-5" dirty="0">
                <a:cs typeface="Times New Roman"/>
              </a:rPr>
              <a:t>.</a:t>
            </a:r>
            <a:endParaRPr sz="2300" dirty="0">
              <a:cs typeface="Times New Roman"/>
            </a:endParaRPr>
          </a:p>
          <a:p>
            <a:pPr marL="804545" marR="144780" indent="-228600" algn="just">
              <a:spcBef>
                <a:spcPts val="905"/>
              </a:spcBef>
              <a:buFont typeface="Symbol"/>
              <a:buChar char=""/>
              <a:tabLst>
                <a:tab pos="805180" algn="l"/>
              </a:tabLst>
            </a:pP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Tensión</a:t>
            </a:r>
            <a:r>
              <a:rPr sz="2300" b="1" u="sng" spc="-5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3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300" b="1" u="sng" spc="-5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contacto</a:t>
            </a:r>
            <a:r>
              <a:rPr sz="2300" b="1" u="sng" spc="-5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3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permitida</a:t>
            </a:r>
            <a:r>
              <a:rPr sz="2300" b="1" u="sng" spc="-5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[V]</a:t>
            </a:r>
            <a:r>
              <a:rPr sz="2300" b="1" spc="-5" dirty="0">
                <a:cs typeface="Times New Roman"/>
              </a:rPr>
              <a:t>:</a:t>
            </a:r>
            <a:r>
              <a:rPr sz="2300" b="1" spc="-5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es</a:t>
            </a:r>
            <a:r>
              <a:rPr sz="2300" spc="-4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-5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tensión</a:t>
            </a:r>
            <a:r>
              <a:rPr sz="2300" spc="-5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que</a:t>
            </a:r>
            <a:r>
              <a:rPr sz="2300" spc="-5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puede</a:t>
            </a:r>
            <a:r>
              <a:rPr sz="2300" spc="-5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aparecer</a:t>
            </a:r>
            <a:r>
              <a:rPr sz="2300" spc="-5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ante</a:t>
            </a:r>
            <a:r>
              <a:rPr sz="2300" spc="-5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un</a:t>
            </a:r>
            <a:r>
              <a:rPr sz="2300" spc="-50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defecto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de </a:t>
            </a:r>
            <a:r>
              <a:rPr sz="2300" spc="-5" dirty="0">
                <a:cs typeface="Times New Roman"/>
              </a:rPr>
              <a:t>aislamiento entre partes conductoras </a:t>
            </a:r>
            <a:r>
              <a:rPr sz="2300" dirty="0">
                <a:cs typeface="Times New Roman"/>
              </a:rPr>
              <a:t>de la instalación </a:t>
            </a:r>
            <a:r>
              <a:rPr sz="2300" spc="-5" dirty="0">
                <a:cs typeface="Times New Roman"/>
              </a:rPr>
              <a:t>accesibles </a:t>
            </a:r>
            <a:r>
              <a:rPr sz="2300" dirty="0">
                <a:cs typeface="Times New Roman"/>
              </a:rPr>
              <a:t>y </a:t>
            </a:r>
            <a:r>
              <a:rPr sz="2300" spc="-5" dirty="0">
                <a:cs typeface="Times New Roman"/>
              </a:rPr>
              <a:t>las personas</a:t>
            </a:r>
            <a:r>
              <a:rPr sz="2300" spc="-5" dirty="0" smtClean="0">
                <a:cs typeface="Times New Roman"/>
              </a:rPr>
              <a:t>,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dirty="0" err="1" smtClean="0">
                <a:cs typeface="Times New Roman"/>
              </a:rPr>
              <a:t>siendo</a:t>
            </a:r>
            <a:r>
              <a:rPr sz="2300" spc="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peligrosa</a:t>
            </a:r>
            <a:r>
              <a:rPr sz="2300" dirty="0">
                <a:cs typeface="Times New Roman"/>
              </a:rPr>
              <a:t> para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éstas.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Los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valores</a:t>
            </a:r>
            <a:r>
              <a:rPr sz="2300" dirty="0">
                <a:cs typeface="Times New Roman"/>
              </a:rPr>
              <a:t> máximos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para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esta</a:t>
            </a:r>
            <a:r>
              <a:rPr sz="2300" dirty="0">
                <a:cs typeface="Times New Roman"/>
              </a:rPr>
              <a:t> </a:t>
            </a:r>
            <a:r>
              <a:rPr sz="2300" dirty="0" err="1">
                <a:cs typeface="Times New Roman"/>
              </a:rPr>
              <a:t>tensión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vienen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recogidos</a:t>
            </a:r>
            <a:r>
              <a:rPr sz="2300" spc="-10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en</a:t>
            </a:r>
            <a:r>
              <a:rPr sz="2300" spc="-2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-1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Guía-BT-24</a:t>
            </a:r>
            <a:r>
              <a:rPr sz="2300" spc="-2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siendo</a:t>
            </a:r>
            <a:r>
              <a:rPr sz="2300" spc="-2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50</a:t>
            </a:r>
            <a:r>
              <a:rPr sz="2300" spc="-2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</a:t>
            </a:r>
            <a:r>
              <a:rPr sz="2300" spc="-1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en</a:t>
            </a:r>
            <a:r>
              <a:rPr sz="2300" spc="-1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condiciones</a:t>
            </a:r>
            <a:r>
              <a:rPr sz="2300" spc="-2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normales,</a:t>
            </a:r>
            <a:r>
              <a:rPr sz="2300" spc="-1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-3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24 </a:t>
            </a:r>
            <a:r>
              <a:rPr sz="2300" spc="-5" dirty="0">
                <a:cs typeface="Times New Roman"/>
              </a:rPr>
              <a:t>V</a:t>
            </a:r>
            <a:r>
              <a:rPr sz="2300" spc="-30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para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alumbrado</a:t>
            </a:r>
            <a:r>
              <a:rPr sz="2300" spc="-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público (Ver ITC-BT-09). Simaris </a:t>
            </a:r>
            <a:r>
              <a:rPr sz="2300" dirty="0">
                <a:cs typeface="Times New Roman"/>
              </a:rPr>
              <a:t>por otra </a:t>
            </a:r>
            <a:r>
              <a:rPr sz="2300" spc="-5" dirty="0">
                <a:cs typeface="Times New Roman"/>
              </a:rPr>
              <a:t>parte </a:t>
            </a:r>
            <a:r>
              <a:rPr sz="2300" dirty="0">
                <a:cs typeface="Times New Roman"/>
              </a:rPr>
              <a:t>solo </a:t>
            </a:r>
            <a:r>
              <a:rPr sz="2300" spc="-5" dirty="0" err="1">
                <a:cs typeface="Times New Roman"/>
              </a:rPr>
              <a:t>permite</a:t>
            </a:r>
            <a:r>
              <a:rPr sz="2300" spc="-5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escoger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smtClean="0">
                <a:cs typeface="Times New Roman"/>
              </a:rPr>
              <a:t>entre</a:t>
            </a:r>
            <a:r>
              <a:rPr sz="2300" spc="-10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tres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valores:</a:t>
            </a:r>
            <a:r>
              <a:rPr sz="2300" dirty="0">
                <a:cs typeface="Times New Roman"/>
              </a:rPr>
              <a:t> 12V,</a:t>
            </a:r>
            <a:r>
              <a:rPr sz="2300" spc="5" dirty="0">
                <a:cs typeface="Times New Roman"/>
              </a:rPr>
              <a:t> 25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y </a:t>
            </a:r>
            <a:r>
              <a:rPr sz="2300" spc="-5" dirty="0">
                <a:cs typeface="Times New Roman"/>
              </a:rPr>
              <a:t>50V.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Siendo </a:t>
            </a:r>
            <a:r>
              <a:rPr sz="2300" spc="-5" dirty="0">
                <a:cs typeface="Times New Roman"/>
              </a:rPr>
              <a:t>el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más </a:t>
            </a:r>
            <a:r>
              <a:rPr sz="2300" spc="-5" dirty="0">
                <a:cs typeface="Times New Roman"/>
              </a:rPr>
              <a:t>pequeño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el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más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conservador.</a:t>
            </a:r>
          </a:p>
          <a:p>
            <a:pPr marL="804545" marR="144780" indent="-228600" algn="just">
              <a:spcBef>
                <a:spcPts val="900"/>
              </a:spcBef>
              <a:buFont typeface="Symbol"/>
              <a:buChar char=""/>
              <a:tabLst>
                <a:tab pos="805180" algn="l"/>
              </a:tabLst>
            </a:pP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Temperatura ambiente </a:t>
            </a:r>
            <a:r>
              <a:rPr sz="23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del </a:t>
            </a: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dispositivo [˚C]</a:t>
            </a:r>
            <a:r>
              <a:rPr sz="2300" b="1" spc="-5" dirty="0">
                <a:cs typeface="Times New Roman"/>
              </a:rPr>
              <a:t>:</a:t>
            </a:r>
            <a:r>
              <a:rPr sz="2300" spc="-5" dirty="0">
                <a:cs typeface="Times New Roman"/>
              </a:rPr>
              <a:t> temperatura </a:t>
            </a:r>
            <a:r>
              <a:rPr sz="2300" dirty="0">
                <a:cs typeface="Times New Roman"/>
              </a:rPr>
              <a:t>a la que </a:t>
            </a:r>
            <a:r>
              <a:rPr sz="2300" spc="-5" dirty="0">
                <a:cs typeface="Times New Roman"/>
              </a:rPr>
              <a:t>van </a:t>
            </a:r>
            <a:r>
              <a:rPr sz="2300" dirty="0">
                <a:cs typeface="Times New Roman"/>
              </a:rPr>
              <a:t>a </a:t>
            </a:r>
            <a:r>
              <a:rPr sz="2300" spc="-5" dirty="0" err="1" smtClean="0">
                <a:cs typeface="Times New Roman"/>
              </a:rPr>
              <a:t>desempeñar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sus</a:t>
            </a:r>
            <a:r>
              <a:rPr sz="2300" spc="-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funciones </a:t>
            </a:r>
            <a:r>
              <a:rPr sz="2300" dirty="0">
                <a:cs typeface="Times New Roman"/>
              </a:rPr>
              <a:t>de </a:t>
            </a:r>
            <a:r>
              <a:rPr sz="2300" spc="-5" dirty="0">
                <a:cs typeface="Times New Roman"/>
              </a:rPr>
              <a:t>manera normal </a:t>
            </a:r>
            <a:r>
              <a:rPr sz="2300" dirty="0">
                <a:cs typeface="Times New Roman"/>
              </a:rPr>
              <a:t>y </a:t>
            </a:r>
            <a:r>
              <a:rPr sz="2300" spc="-5" dirty="0">
                <a:cs typeface="Times New Roman"/>
              </a:rPr>
              <a:t>continuada los </a:t>
            </a:r>
            <a:r>
              <a:rPr sz="2300" dirty="0">
                <a:cs typeface="Times New Roman"/>
              </a:rPr>
              <a:t>dispositivos de la </a:t>
            </a:r>
            <a:r>
              <a:rPr sz="2300" spc="-5" dirty="0" err="1">
                <a:cs typeface="Times New Roman"/>
              </a:rPr>
              <a:t>instalación</a:t>
            </a:r>
            <a:r>
              <a:rPr sz="2300" spc="-5" dirty="0" smtClean="0">
                <a:cs typeface="Times New Roman"/>
              </a:rPr>
              <a:t>.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Simaris</a:t>
            </a:r>
            <a:r>
              <a:rPr sz="2300" spc="-2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comprende</a:t>
            </a:r>
            <a:r>
              <a:rPr sz="2300" spc="-2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valores</a:t>
            </a:r>
            <a:r>
              <a:rPr sz="2300" spc="-2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desde</a:t>
            </a:r>
            <a:r>
              <a:rPr sz="2300" spc="-2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30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˚C</a:t>
            </a:r>
            <a:r>
              <a:rPr sz="2300" spc="-2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hasta</a:t>
            </a:r>
            <a:r>
              <a:rPr sz="2300" spc="-2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60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˚C,</a:t>
            </a:r>
            <a:r>
              <a:rPr sz="2300" spc="-2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siendo</a:t>
            </a:r>
            <a:r>
              <a:rPr sz="2300" spc="-3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un</a:t>
            </a:r>
            <a:r>
              <a:rPr sz="2300" spc="-2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rango</a:t>
            </a:r>
            <a:r>
              <a:rPr sz="2300" spc="-20" dirty="0">
                <a:cs typeface="Times New Roman"/>
              </a:rPr>
              <a:t> </a:t>
            </a:r>
            <a:r>
              <a:rPr sz="2300" spc="-5" dirty="0" err="1">
                <a:cs typeface="Times New Roman"/>
              </a:rPr>
              <a:t>adecuado</a:t>
            </a:r>
            <a:r>
              <a:rPr sz="2300" spc="-20" dirty="0">
                <a:cs typeface="Times New Roman"/>
              </a:rPr>
              <a:t> </a:t>
            </a:r>
            <a:r>
              <a:rPr sz="2300" spc="-5" dirty="0" smtClean="0">
                <a:cs typeface="Times New Roman"/>
              </a:rPr>
              <a:t>con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respecto</a:t>
            </a:r>
            <a:r>
              <a:rPr sz="2300" spc="-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a lo que puedes </a:t>
            </a:r>
            <a:r>
              <a:rPr sz="2300" spc="-5" dirty="0">
                <a:cs typeface="Times New Roman"/>
              </a:rPr>
              <a:t>encontrar en el mercado. </a:t>
            </a:r>
            <a:r>
              <a:rPr sz="2300" dirty="0">
                <a:cs typeface="Times New Roman"/>
              </a:rPr>
              <a:t>Aunque </a:t>
            </a:r>
            <a:r>
              <a:rPr sz="2300" spc="-5" dirty="0">
                <a:cs typeface="Times New Roman"/>
              </a:rPr>
              <a:t>el valor estándar </a:t>
            </a:r>
            <a:r>
              <a:rPr sz="2300" spc="-5" dirty="0" err="1">
                <a:cs typeface="Times New Roman"/>
              </a:rPr>
              <a:t>es</a:t>
            </a:r>
            <a:r>
              <a:rPr sz="2300" spc="-5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de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45</a:t>
            </a:r>
            <a:r>
              <a:rPr sz="2300" spc="-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˚C</a:t>
            </a:r>
            <a:r>
              <a:rPr sz="2300" dirty="0" smtClean="0">
                <a:cs typeface="Times New Roman"/>
              </a:rPr>
              <a:t>.</a:t>
            </a:r>
            <a:endParaRPr sz="2300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1156" y="285368"/>
            <a:ext cx="18211800" cy="100796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tabLst>
                <a:tab pos="800100" algn="l"/>
              </a:tabLst>
            </a:pPr>
            <a:r>
              <a:rPr lang="es-ES" sz="2400" b="1" u="sng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Número</a:t>
            </a:r>
            <a:r>
              <a:rPr lang="es-ES" sz="2400" b="1" u="sng" spc="-20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lang="es-ES" sz="2400" b="1" u="sng" spc="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lang="es-ES" sz="2400" b="1" u="sng" spc="-1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polos</a:t>
            </a:r>
            <a:r>
              <a:rPr lang="es-ES" sz="2400" b="1" dirty="0" smtClean="0">
                <a:cs typeface="Times New Roman"/>
              </a:rPr>
              <a:t>: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indica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 </a:t>
            </a:r>
            <a:r>
              <a:rPr lang="es-ES" sz="2400" dirty="0" smtClean="0">
                <a:cs typeface="Times New Roman"/>
              </a:rPr>
              <a:t>límite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superior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conductores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fase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más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neutro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instalación</a:t>
            </a:r>
            <a:r>
              <a:rPr lang="es-ES" sz="2400" spc="-5" dirty="0" smtClean="0">
                <a:cs typeface="Times New Roman"/>
              </a:rPr>
              <a:t>.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decir,</a:t>
            </a:r>
            <a:r>
              <a:rPr lang="es-ES" sz="2400" dirty="0" smtClean="0">
                <a:cs typeface="Times New Roman"/>
              </a:rPr>
              <a:t> R,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S,T,N.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err="1" smtClean="0">
                <a:cs typeface="Times New Roman"/>
              </a:rPr>
              <a:t>Simaris</a:t>
            </a:r>
            <a:r>
              <a:rPr lang="es-ES" sz="2400" dirty="0" smtClean="0">
                <a:cs typeface="Times New Roman"/>
              </a:rPr>
              <a:t> da </a:t>
            </a:r>
            <a:r>
              <a:rPr lang="es-ES" sz="2400" spc="-5" dirty="0" smtClean="0">
                <a:cs typeface="Times New Roman"/>
              </a:rPr>
              <a:t>dos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opciones</a:t>
            </a:r>
            <a:endParaRPr lang="es-ES" sz="2400" dirty="0" smtClean="0">
              <a:cs typeface="Times New Roman"/>
            </a:endParaRPr>
          </a:p>
          <a:p>
            <a:pPr marL="800100" indent="-228600" algn="just">
              <a:buFont typeface="Courier New"/>
              <a:buChar char="o"/>
              <a:tabLst>
                <a:tab pos="800100" algn="l"/>
              </a:tabLst>
            </a:pPr>
            <a:r>
              <a:rPr sz="2400" spc="-5" dirty="0" smtClean="0">
                <a:cs typeface="Times New Roman"/>
              </a:rPr>
              <a:t>“</a:t>
            </a:r>
            <a:r>
              <a:rPr sz="2400" spc="-5" dirty="0">
                <a:cs typeface="Times New Roman"/>
              </a:rPr>
              <a:t>3-polos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preferentemente,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4-polos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cuando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requiera”.</a:t>
            </a:r>
            <a:endParaRPr sz="2400" dirty="0">
              <a:cs typeface="Times New Roman"/>
            </a:endParaRPr>
          </a:p>
          <a:p>
            <a:pPr marL="800100" indent="-228600" algn="just">
              <a:spcBef>
                <a:spcPts val="850"/>
              </a:spcBef>
              <a:buFont typeface="Courier New"/>
              <a:buChar char="o"/>
              <a:tabLst>
                <a:tab pos="800100" algn="l"/>
              </a:tabLst>
            </a:pPr>
            <a:r>
              <a:rPr sz="2400" spc="-5" dirty="0">
                <a:cs typeface="Times New Roman"/>
              </a:rPr>
              <a:t>“4</a:t>
            </a:r>
            <a:r>
              <a:rPr sz="2400" dirty="0">
                <a:cs typeface="Times New Roman"/>
              </a:rPr>
              <a:t> polos </a:t>
            </a:r>
            <a:r>
              <a:rPr sz="2400" spc="-5" dirty="0">
                <a:cs typeface="Times New Roman"/>
              </a:rPr>
              <a:t>preferentemente”:</a:t>
            </a:r>
            <a:r>
              <a:rPr sz="2400" dirty="0">
                <a:cs typeface="Times New Roman"/>
              </a:rPr>
              <a:t> 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decir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añade</a:t>
            </a:r>
            <a:r>
              <a:rPr sz="2400" spc="-5" dirty="0">
                <a:cs typeface="Times New Roman"/>
              </a:rPr>
              <a:t> 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neutro </a:t>
            </a:r>
            <a:r>
              <a:rPr sz="2400" spc="-5" dirty="0">
                <a:cs typeface="Times New Roman"/>
              </a:rPr>
              <a:t>siempre.</a:t>
            </a:r>
            <a:endParaRPr sz="2400" dirty="0">
              <a:cs typeface="Times New Roman"/>
            </a:endParaRPr>
          </a:p>
          <a:p>
            <a:pPr marL="342900" marR="123825" indent="-228600" algn="just">
              <a:spcBef>
                <a:spcPts val="905"/>
              </a:spcBef>
              <a:buFont typeface="Symbol"/>
              <a:buChar char=""/>
              <a:tabLst>
                <a:tab pos="342900" algn="l"/>
              </a:tabLst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Detección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defecto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a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tierra</a:t>
            </a:r>
            <a:r>
              <a:rPr sz="2400" spc="-5" dirty="0">
                <a:cs typeface="Times New Roman"/>
              </a:rPr>
              <a:t>: es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forma </a:t>
            </a:r>
            <a:r>
              <a:rPr sz="2400" dirty="0">
                <a:cs typeface="Times New Roman"/>
              </a:rPr>
              <a:t>de saber </a:t>
            </a:r>
            <a:r>
              <a:rPr sz="2400" spc="-5" dirty="0">
                <a:cs typeface="Times New Roman"/>
              </a:rPr>
              <a:t>si hay corrientes </a:t>
            </a:r>
            <a:r>
              <a:rPr sz="2400" dirty="0">
                <a:cs typeface="Times New Roman"/>
              </a:rPr>
              <a:t>que </a:t>
            </a:r>
            <a:r>
              <a:rPr sz="2400" spc="-5" dirty="0" err="1" smtClean="0">
                <a:cs typeface="Times New Roman"/>
              </a:rPr>
              <a:t>están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circulando</a:t>
            </a:r>
            <a:r>
              <a:rPr sz="2400" spc="-5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hacia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tierra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defecto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instalación.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detección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este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defecto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puede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 </a:t>
            </a:r>
            <a:r>
              <a:rPr sz="2400" spc="-5" dirty="0">
                <a:cs typeface="Times New Roman"/>
              </a:rPr>
              <a:t>importante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proteger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las personas </a:t>
            </a:r>
            <a:r>
              <a:rPr sz="2400" dirty="0">
                <a:cs typeface="Times New Roman"/>
              </a:rPr>
              <a:t>o puede obviarse </a:t>
            </a:r>
            <a:r>
              <a:rPr sz="2400" spc="-5" dirty="0">
                <a:cs typeface="Times New Roman"/>
              </a:rPr>
              <a:t>con el </a:t>
            </a:r>
            <a:r>
              <a:rPr sz="2400" dirty="0">
                <a:cs typeface="Times New Roman"/>
              </a:rPr>
              <a:t>fin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obtener</a:t>
            </a:r>
            <a:r>
              <a:rPr sz="2400" spc="-5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mejor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continuidad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suministro.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Este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punto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relaciona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-4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tanto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con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regímenes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neutro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ya</a:t>
            </a:r>
            <a:r>
              <a:rPr sz="2400" spc="-5" dirty="0">
                <a:cs typeface="Times New Roman"/>
              </a:rPr>
              <a:t> explicados.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ofrece</a:t>
            </a:r>
            <a:r>
              <a:rPr sz="2400" dirty="0">
                <a:cs typeface="Times New Roman"/>
              </a:rPr>
              <a:t> tres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posibilidades:</a:t>
            </a:r>
            <a:endParaRPr sz="2400" dirty="0">
              <a:cs typeface="Times New Roman"/>
            </a:endParaRPr>
          </a:p>
          <a:p>
            <a:pPr marL="800100" marR="123825" lvl="1" indent="-228600" algn="just">
              <a:spcBef>
                <a:spcPts val="800"/>
              </a:spcBef>
              <a:buFont typeface="Courier New"/>
              <a:buChar char="o"/>
              <a:tabLst>
                <a:tab pos="800100" algn="l"/>
              </a:tabLst>
            </a:pPr>
            <a:r>
              <a:rPr sz="2400" spc="-5" dirty="0">
                <a:cs typeface="Times New Roman"/>
              </a:rPr>
              <a:t>“Ninguno”: </a:t>
            </a:r>
            <a:r>
              <a:rPr sz="2400" dirty="0">
                <a:cs typeface="Times New Roman"/>
              </a:rPr>
              <a:t>no </a:t>
            </a:r>
            <a:r>
              <a:rPr sz="2400" spc="5" dirty="0">
                <a:cs typeface="Times New Roman"/>
              </a:rPr>
              <a:t>se </a:t>
            </a:r>
            <a:r>
              <a:rPr sz="2400" spc="-5" dirty="0">
                <a:cs typeface="Times New Roman"/>
              </a:rPr>
              <a:t>detecta el </a:t>
            </a:r>
            <a:r>
              <a:rPr sz="2400" dirty="0">
                <a:cs typeface="Times New Roman"/>
              </a:rPr>
              <a:t>defecto a </a:t>
            </a:r>
            <a:r>
              <a:rPr sz="2400" spc="-5" dirty="0">
                <a:cs typeface="Times New Roman"/>
              </a:rPr>
              <a:t>tierra con el peligro que </a:t>
            </a:r>
            <a:r>
              <a:rPr sz="2400" spc="-5" dirty="0" err="1">
                <a:cs typeface="Times New Roman"/>
              </a:rPr>
              <a:t>eso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conlleva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para</a:t>
            </a:r>
            <a:r>
              <a:rPr sz="2400" spc="-1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personas.</a:t>
            </a:r>
            <a:endParaRPr sz="2400" dirty="0">
              <a:cs typeface="Times New Roman"/>
            </a:endParaRPr>
          </a:p>
          <a:p>
            <a:pPr marL="800100" marR="123825" lvl="1" indent="-228600" algn="just">
              <a:spcBef>
                <a:spcPts val="805"/>
              </a:spcBef>
              <a:buFont typeface="Courier New"/>
              <a:buChar char="o"/>
              <a:tabLst>
                <a:tab pos="800100" algn="l"/>
              </a:tabLst>
            </a:pPr>
            <a:r>
              <a:rPr sz="2400" spc="-5" dirty="0">
                <a:cs typeface="Times New Roman"/>
              </a:rPr>
              <a:t>“Prevea </a:t>
            </a:r>
            <a:r>
              <a:rPr sz="2400" spc="5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detección del defecto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tierra si es necesario”: en </a:t>
            </a:r>
            <a:r>
              <a:rPr sz="2400" dirty="0">
                <a:cs typeface="Times New Roman"/>
              </a:rPr>
              <a:t>los </a:t>
            </a:r>
            <a:r>
              <a:rPr sz="2400" dirty="0" err="1">
                <a:cs typeface="Times New Roman"/>
              </a:rPr>
              <a:t>puntos</a:t>
            </a:r>
            <a:r>
              <a:rPr sz="240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proyectista </a:t>
            </a:r>
            <a:r>
              <a:rPr sz="2400" dirty="0">
                <a:cs typeface="Times New Roman"/>
              </a:rPr>
              <a:t>lo </a:t>
            </a:r>
            <a:r>
              <a:rPr sz="2400" spc="-5" dirty="0">
                <a:cs typeface="Times New Roman"/>
              </a:rPr>
              <a:t>considere </a:t>
            </a:r>
            <a:r>
              <a:rPr sz="2400" dirty="0">
                <a:cs typeface="Times New Roman"/>
              </a:rPr>
              <a:t>oportuno, </a:t>
            </a:r>
            <a:r>
              <a:rPr sz="2400" spc="-5" dirty="0">
                <a:cs typeface="Times New Roman"/>
              </a:rPr>
              <a:t>se procederá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instalar el </a:t>
            </a:r>
            <a:r>
              <a:rPr sz="2400" spc="-5" dirty="0" err="1" smtClean="0">
                <a:cs typeface="Times New Roman"/>
              </a:rPr>
              <a:t>dispositivo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detecte este defecto, como puede ser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interruptor diferencial para </a:t>
            </a:r>
            <a:r>
              <a:rPr sz="2400" dirty="0" smtClean="0">
                <a:cs typeface="Times New Roman"/>
              </a:rPr>
              <a:t>un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sistema</a:t>
            </a:r>
            <a:r>
              <a:rPr sz="2400" spc="-1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TT.</a:t>
            </a:r>
          </a:p>
          <a:p>
            <a:pPr marL="784860" marR="121285" lvl="1" indent="-228600" algn="just">
              <a:spcBef>
                <a:spcPts val="950"/>
              </a:spcBef>
              <a:buFont typeface="Courier New"/>
              <a:buChar char="o"/>
              <a:tabLst>
                <a:tab pos="784860" algn="l"/>
              </a:tabLst>
            </a:pPr>
            <a:r>
              <a:rPr sz="2400" spc="-5" dirty="0">
                <a:cs typeface="Times New Roman"/>
              </a:rPr>
              <a:t>“Prevea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detección del defecto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tierra como estándar”: en este </a:t>
            </a:r>
            <a:r>
              <a:rPr sz="2400" spc="-5" dirty="0" err="1">
                <a:cs typeface="Times New Roman"/>
              </a:rPr>
              <a:t>caso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programa</a:t>
            </a:r>
            <a:r>
              <a:rPr sz="2400" spc="-5" dirty="0">
                <a:cs typeface="Times New Roman"/>
              </a:rPr>
              <a:t>, colocará las protecciones </a:t>
            </a:r>
            <a:r>
              <a:rPr sz="2400" dirty="0">
                <a:cs typeface="Times New Roman"/>
              </a:rPr>
              <a:t>pertinentes de </a:t>
            </a:r>
            <a:r>
              <a:rPr sz="2400" spc="-5" dirty="0">
                <a:cs typeface="Times New Roman"/>
              </a:rPr>
              <a:t>defecto </a:t>
            </a:r>
            <a:r>
              <a:rPr sz="2400" dirty="0">
                <a:cs typeface="Times New Roman"/>
              </a:rPr>
              <a:t>a </a:t>
            </a:r>
            <a:r>
              <a:rPr sz="2400" spc="-5" dirty="0" err="1">
                <a:cs typeface="Times New Roman"/>
              </a:rPr>
              <a:t>tierra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siempre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sz="2400" spc="-4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tenga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ocasión,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aumento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coste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espacio</a:t>
            </a:r>
            <a:r>
              <a:rPr sz="2400" spc="-3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en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cuadros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conlleva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342900" marR="120650" indent="-228600" algn="just">
              <a:spcBef>
                <a:spcPts val="15"/>
              </a:spcBef>
              <a:buFont typeface="Symbol"/>
              <a:buChar char=""/>
              <a:tabLst>
                <a:tab pos="342900" algn="l"/>
              </a:tabLst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Punto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referencia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para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cálculo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de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caída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tensión</a:t>
            </a:r>
            <a:r>
              <a:rPr sz="2400" dirty="0">
                <a:cs typeface="Times New Roman"/>
              </a:rPr>
              <a:t>: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ofrece</a:t>
            </a:r>
            <a:r>
              <a:rPr sz="240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posibilidades</a:t>
            </a:r>
            <a:r>
              <a:rPr sz="2400" spc="-5" dirty="0">
                <a:cs typeface="Times New Roman"/>
              </a:rPr>
              <a:t>:</a:t>
            </a:r>
            <a:endParaRPr sz="2400" dirty="0">
              <a:cs typeface="Times New Roman"/>
            </a:endParaRPr>
          </a:p>
          <a:p>
            <a:pPr marL="800100" marR="122555" lvl="1" indent="-228600" algn="just">
              <a:spcBef>
                <a:spcPts val="745"/>
              </a:spcBef>
              <a:buFont typeface="Courier New"/>
              <a:buChar char="o"/>
              <a:tabLst>
                <a:tab pos="800100" algn="l"/>
              </a:tabLst>
            </a:pPr>
            <a:r>
              <a:rPr sz="2400" spc="-5" dirty="0">
                <a:cs typeface="Times New Roman"/>
              </a:rPr>
              <a:t>“Terminales</a:t>
            </a:r>
            <a:r>
              <a:rPr sz="2400" spc="-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Primario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transformador”: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-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decir</a:t>
            </a:r>
            <a:r>
              <a:rPr sz="2400" spc="-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toma</a:t>
            </a:r>
            <a:r>
              <a:rPr sz="2400" spc="-7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como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referencia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valor</a:t>
            </a:r>
            <a:r>
              <a:rPr sz="2400" spc="-5" dirty="0">
                <a:cs typeface="Times New Roman"/>
              </a:rPr>
              <a:t> nominal</a:t>
            </a:r>
            <a:r>
              <a:rPr sz="2400" dirty="0">
                <a:cs typeface="Times New Roman"/>
              </a:rPr>
              <a:t> de media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2400" spc="-5" dirty="0">
                <a:cs typeface="Times New Roman"/>
              </a:rPr>
              <a:t> del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orden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kilovoltios.</a:t>
            </a:r>
          </a:p>
          <a:p>
            <a:pPr marL="800100" marR="123825" lvl="1" indent="-228600" algn="just">
              <a:spcBef>
                <a:spcPts val="805"/>
              </a:spcBef>
              <a:buFont typeface="Courier New"/>
              <a:buChar char="o"/>
              <a:tabLst>
                <a:tab pos="800100" algn="l"/>
              </a:tabLst>
            </a:pPr>
            <a:r>
              <a:rPr sz="2400" spc="-5" dirty="0">
                <a:cs typeface="Times New Roman"/>
              </a:rPr>
              <a:t>“Terminales </a:t>
            </a:r>
            <a:r>
              <a:rPr sz="2400" dirty="0">
                <a:cs typeface="Times New Roman"/>
              </a:rPr>
              <a:t>del secundario </a:t>
            </a:r>
            <a:r>
              <a:rPr sz="2400" spc="-5" dirty="0">
                <a:cs typeface="Times New Roman"/>
              </a:rPr>
              <a:t>del transformador”: </a:t>
            </a:r>
            <a:r>
              <a:rPr sz="2400" dirty="0">
                <a:cs typeface="Times New Roman"/>
              </a:rPr>
              <a:t>toma </a:t>
            </a:r>
            <a:r>
              <a:rPr sz="2400" spc="-5" dirty="0">
                <a:cs typeface="Times New Roman"/>
              </a:rPr>
              <a:t>como </a:t>
            </a:r>
            <a:r>
              <a:rPr sz="2400" spc="-5" dirty="0" err="1">
                <a:cs typeface="Times New Roman"/>
              </a:rPr>
              <a:t>referencia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tensión</a:t>
            </a:r>
            <a:r>
              <a:rPr sz="2400" spc="-6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nominal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baja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2400" spc="-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orden</a:t>
            </a:r>
            <a:r>
              <a:rPr sz="2400" spc="-6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voltios,</a:t>
            </a:r>
            <a:r>
              <a:rPr sz="2400" spc="-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método</a:t>
            </a:r>
            <a:r>
              <a:rPr sz="2400" spc="-6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más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usual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recogido</a:t>
            </a:r>
            <a:r>
              <a:rPr sz="2400" dirty="0">
                <a:cs typeface="Times New Roman"/>
              </a:rPr>
              <a:t> 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Reglamento de Baja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Tensión.</a:t>
            </a:r>
            <a:endParaRPr sz="2400" dirty="0">
              <a:cs typeface="Times New Roman"/>
            </a:endParaRPr>
          </a:p>
          <a:p>
            <a:pPr marL="342900" marR="120014" indent="-228600" algn="just">
              <a:spcBef>
                <a:spcPts val="905"/>
              </a:spcBef>
              <a:buFont typeface="Symbol"/>
              <a:buChar char=""/>
              <a:tabLst>
                <a:tab pos="342900" algn="l"/>
              </a:tabLst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Referencia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a la tensión 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de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uso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[%]</a:t>
            </a:r>
            <a:r>
              <a:rPr sz="2400" b="1" dirty="0">
                <a:cs typeface="Times New Roman"/>
              </a:rPr>
              <a:t>: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porcentaje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decalaje </a:t>
            </a:r>
            <a:r>
              <a:rPr sz="2400" dirty="0">
                <a:cs typeface="Times New Roman"/>
              </a:rPr>
              <a:t>entre las </a:t>
            </a:r>
            <a:r>
              <a:rPr sz="2400" dirty="0" err="1" smtClean="0">
                <a:cs typeface="Times New Roman"/>
              </a:rPr>
              <a:t>tensiones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nominales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dirty="0">
                <a:cs typeface="Times New Roman"/>
              </a:rPr>
              <a:t> tensiones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reales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instalación,</a:t>
            </a:r>
            <a:r>
              <a:rPr sz="2400" dirty="0">
                <a:cs typeface="Times New Roman"/>
              </a:rPr>
              <a:t> por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estas</a:t>
            </a:r>
            <a:r>
              <a:rPr sz="2400" spc="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no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coincidiesen</a:t>
            </a:r>
            <a:r>
              <a:rPr sz="2400" spc="-5" dirty="0">
                <a:cs typeface="Times New Roman"/>
              </a:rPr>
              <a:t>. Simaris </a:t>
            </a:r>
            <a:r>
              <a:rPr sz="2400" dirty="0">
                <a:cs typeface="Times New Roman"/>
              </a:rPr>
              <a:t>ofrece </a:t>
            </a:r>
            <a:r>
              <a:rPr sz="2400" spc="-5" dirty="0">
                <a:cs typeface="Times New Roman"/>
              </a:rPr>
              <a:t>valores inferiores </a:t>
            </a:r>
            <a:r>
              <a:rPr sz="2400" dirty="0">
                <a:cs typeface="Times New Roman"/>
              </a:rPr>
              <a:t>a </a:t>
            </a:r>
            <a:r>
              <a:rPr sz="2400" spc="5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nominal, desde el </a:t>
            </a:r>
            <a:r>
              <a:rPr sz="2400" dirty="0">
                <a:cs typeface="Times New Roman"/>
              </a:rPr>
              <a:t>90%. </a:t>
            </a:r>
            <a:r>
              <a:rPr sz="2400" spc="-5" dirty="0" smtClean="0">
                <a:cs typeface="Times New Roman"/>
              </a:rPr>
              <a:t>Hasta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valores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superiores</a:t>
            </a:r>
            <a:r>
              <a:rPr sz="2400" dirty="0">
                <a:cs typeface="Times New Roman"/>
              </a:rPr>
              <a:t> 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nominal de un </a:t>
            </a:r>
            <a:r>
              <a:rPr sz="2400" spc="-5" dirty="0">
                <a:cs typeface="Times New Roman"/>
              </a:rPr>
              <a:t>110%.</a:t>
            </a:r>
            <a:endParaRPr sz="2400" dirty="0">
              <a:cs typeface="Times New Roman"/>
            </a:endParaRPr>
          </a:p>
          <a:p>
            <a:pPr marL="342900" marR="121920" indent="-228600" algn="just">
              <a:spcBef>
                <a:spcPts val="910"/>
              </a:spcBef>
              <a:buFont typeface="Symbol"/>
              <a:buChar char=""/>
              <a:tabLst>
                <a:tab pos="342900" algn="l"/>
              </a:tabLst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Máxima caída 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de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tensión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permitida en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la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red [%]</a:t>
            </a:r>
            <a:r>
              <a:rPr sz="2400" b="1" spc="-5" dirty="0">
                <a:cs typeface="Times New Roman"/>
              </a:rPr>
              <a:t>: </a:t>
            </a:r>
            <a:r>
              <a:rPr sz="2400" spc="-5" dirty="0">
                <a:cs typeface="Times New Roman"/>
              </a:rPr>
              <a:t>el valor </a:t>
            </a:r>
            <a:r>
              <a:rPr sz="2400" dirty="0">
                <a:cs typeface="Times New Roman"/>
              </a:rPr>
              <a:t>máximo que </a:t>
            </a:r>
            <a:r>
              <a:rPr sz="2400" spc="-5" dirty="0">
                <a:cs typeface="Times New Roman"/>
              </a:rPr>
              <a:t>se </a:t>
            </a:r>
            <a:r>
              <a:rPr sz="2400" spc="-5" dirty="0" err="1" smtClean="0">
                <a:cs typeface="Times New Roman"/>
              </a:rPr>
              <a:t>puede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dar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toda la </a:t>
            </a:r>
            <a:r>
              <a:rPr sz="2400" spc="-5" dirty="0">
                <a:cs typeface="Times New Roman"/>
              </a:rPr>
              <a:t>instalación,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si se supera se </a:t>
            </a:r>
            <a:r>
              <a:rPr sz="2400" dirty="0">
                <a:cs typeface="Times New Roman"/>
              </a:rPr>
              <a:t>dará </a:t>
            </a:r>
            <a:r>
              <a:rPr sz="2400" spc="5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mensaje </a:t>
            </a:r>
            <a:r>
              <a:rPr sz="2400" dirty="0">
                <a:cs typeface="Times New Roman"/>
              </a:rPr>
              <a:t>de alarma </a:t>
            </a:r>
            <a:r>
              <a:rPr sz="2400" dirty="0" err="1">
                <a:cs typeface="Times New Roman"/>
              </a:rPr>
              <a:t>durante</a:t>
            </a:r>
            <a:r>
              <a:rPr sz="240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cálculo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dirty="0">
                <a:cs typeface="Times New Roman"/>
              </a:rPr>
              <a:t> circuito. Pude</a:t>
            </a:r>
            <a:r>
              <a:rPr sz="2400" spc="-5" dirty="0">
                <a:cs typeface="Times New Roman"/>
              </a:rPr>
              <a:t> tener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desde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1% </a:t>
            </a:r>
            <a:r>
              <a:rPr sz="2400" spc="-5" dirty="0">
                <a:cs typeface="Times New Roman"/>
              </a:rPr>
              <a:t>hasta</a:t>
            </a:r>
            <a:r>
              <a:rPr sz="2400" dirty="0">
                <a:cs typeface="Times New Roman"/>
              </a:rPr>
              <a:t> un </a:t>
            </a:r>
            <a:r>
              <a:rPr sz="2400" spc="-5" dirty="0">
                <a:cs typeface="Times New Roman"/>
              </a:rPr>
              <a:t>24%.</a:t>
            </a:r>
            <a:endParaRPr sz="2400" dirty="0">
              <a:cs typeface="Times New Roman"/>
            </a:endParaRPr>
          </a:p>
          <a:p>
            <a:pPr marL="342900" marR="119380" indent="-228600" algn="just">
              <a:spcBef>
                <a:spcPts val="900"/>
              </a:spcBef>
              <a:buFont typeface="Symbol"/>
              <a:buChar char=""/>
              <a:tabLst>
                <a:tab pos="342900" algn="l"/>
              </a:tabLst>
            </a:pPr>
            <a:r>
              <a:rPr sz="2400" b="1" spc="-5" dirty="0">
                <a:cs typeface="Times New Roman"/>
              </a:rPr>
              <a:t>Máxima sección del </a:t>
            </a:r>
            <a:r>
              <a:rPr sz="2400" b="1" dirty="0">
                <a:cs typeface="Times New Roman"/>
              </a:rPr>
              <a:t>conductor [mm</a:t>
            </a:r>
            <a:r>
              <a:rPr sz="2400" b="1" baseline="31250" dirty="0">
                <a:cs typeface="Times New Roman"/>
              </a:rPr>
              <a:t>2</a:t>
            </a:r>
            <a:r>
              <a:rPr sz="2400" b="1" dirty="0">
                <a:cs typeface="Times New Roman"/>
              </a:rPr>
              <a:t>]: </a:t>
            </a:r>
            <a:r>
              <a:rPr sz="2400" spc="-5" dirty="0">
                <a:cs typeface="Times New Roman"/>
              </a:rPr>
              <a:t>como en </a:t>
            </a:r>
            <a:r>
              <a:rPr sz="2400" dirty="0">
                <a:cs typeface="Times New Roman"/>
              </a:rPr>
              <a:t>media tensión, </a:t>
            </a:r>
            <a:r>
              <a:rPr sz="2400" spc="-5" dirty="0">
                <a:cs typeface="Times New Roman"/>
              </a:rPr>
              <a:t>este </a:t>
            </a:r>
            <a:r>
              <a:rPr sz="2400" dirty="0">
                <a:cs typeface="Times New Roman"/>
              </a:rPr>
              <a:t>valor </a:t>
            </a:r>
            <a:r>
              <a:rPr sz="2400" dirty="0" err="1" smtClean="0">
                <a:cs typeface="Times New Roman"/>
              </a:rPr>
              <a:t>influye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6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conexión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dispositivos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conductores,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máxime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cuando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voltaje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</a:t>
            </a:r>
            <a:r>
              <a:rPr sz="2400" spc="-3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inferior.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Comprende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valores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desde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1,5</a:t>
            </a:r>
            <a:r>
              <a:rPr sz="2400" spc="-2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mm</a:t>
            </a:r>
            <a:r>
              <a:rPr sz="2400" spc="7" baseline="31250" dirty="0">
                <a:cs typeface="Times New Roman"/>
              </a:rPr>
              <a:t>2</a:t>
            </a:r>
            <a:r>
              <a:rPr sz="2400" spc="112" baseline="312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(típico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iluminación</a:t>
            </a:r>
            <a:r>
              <a:rPr sz="2400" spc="-2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por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filamento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interior)</a:t>
            </a:r>
            <a:r>
              <a:rPr sz="2400" dirty="0">
                <a:cs typeface="Times New Roman"/>
              </a:rPr>
              <a:t> hasta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800 mm</a:t>
            </a:r>
            <a:r>
              <a:rPr sz="2400" baseline="31250" dirty="0">
                <a:cs typeface="Times New Roman"/>
              </a:rPr>
              <a:t>2</a:t>
            </a:r>
            <a:r>
              <a:rPr sz="2400" dirty="0">
                <a:cs typeface="Times New Roman"/>
              </a:rPr>
              <a:t>.</a:t>
            </a:r>
          </a:p>
          <a:p>
            <a:pPr marL="342900" marR="120014" indent="-228600" algn="just">
              <a:spcBef>
                <a:spcPts val="890"/>
              </a:spcBef>
              <a:buFont typeface="Symbol"/>
              <a:buChar char=""/>
              <a:tabLst>
                <a:tab pos="342900" algn="l"/>
              </a:tabLst>
            </a:pPr>
            <a:r>
              <a:rPr sz="2400" b="1" dirty="0">
                <a:cs typeface="Times New Roman"/>
              </a:rPr>
              <a:t>Mínima </a:t>
            </a:r>
            <a:r>
              <a:rPr sz="2400" b="1" spc="-5" dirty="0">
                <a:cs typeface="Times New Roman"/>
              </a:rPr>
              <a:t>sección del conductor </a:t>
            </a:r>
            <a:r>
              <a:rPr sz="2400" b="1" dirty="0">
                <a:cs typeface="Times New Roman"/>
              </a:rPr>
              <a:t>[mm</a:t>
            </a:r>
            <a:r>
              <a:rPr sz="2400" b="1" baseline="31250" dirty="0">
                <a:cs typeface="Times New Roman"/>
              </a:rPr>
              <a:t>2</a:t>
            </a:r>
            <a:r>
              <a:rPr sz="2400" b="1" dirty="0">
                <a:cs typeface="Times New Roman"/>
              </a:rPr>
              <a:t>]: </a:t>
            </a:r>
            <a:r>
              <a:rPr sz="2400" spc="-5" dirty="0">
                <a:cs typeface="Times New Roman"/>
              </a:rPr>
              <a:t>relacionado </a:t>
            </a:r>
            <a:r>
              <a:rPr sz="2400" dirty="0">
                <a:cs typeface="Times New Roman"/>
              </a:rPr>
              <a:t>también </a:t>
            </a:r>
            <a:r>
              <a:rPr sz="2400" spc="-5" dirty="0">
                <a:cs typeface="Times New Roman"/>
              </a:rPr>
              <a:t>con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caída </a:t>
            </a:r>
            <a:r>
              <a:rPr sz="2400" dirty="0">
                <a:cs typeface="Times New Roman"/>
              </a:rPr>
              <a:t>de </a:t>
            </a:r>
            <a:r>
              <a:rPr sz="2400" dirty="0" err="1" smtClean="0">
                <a:cs typeface="Times New Roman"/>
              </a:rPr>
              <a:t>tensión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conductor, </a:t>
            </a:r>
            <a:r>
              <a:rPr sz="2400" spc="-5" dirty="0">
                <a:cs typeface="Times New Roman"/>
              </a:rPr>
              <a:t>este </a:t>
            </a:r>
            <a:r>
              <a:rPr sz="2400" dirty="0">
                <a:cs typeface="Times New Roman"/>
              </a:rPr>
              <a:t>valor siempre </a:t>
            </a:r>
            <a:r>
              <a:rPr sz="2400" spc="-5" dirty="0">
                <a:cs typeface="Times New Roman"/>
              </a:rPr>
              <a:t>será </a:t>
            </a:r>
            <a:r>
              <a:rPr sz="2400" dirty="0">
                <a:cs typeface="Times New Roman"/>
              </a:rPr>
              <a:t>menor o igual que </a:t>
            </a:r>
            <a:r>
              <a:rPr sz="2400" spc="-5" dirty="0">
                <a:cs typeface="Times New Roman"/>
              </a:rPr>
              <a:t>el campo </a:t>
            </a:r>
            <a:r>
              <a:rPr sz="2400" spc="-5" dirty="0" smtClean="0">
                <a:cs typeface="Times New Roman"/>
              </a:rPr>
              <a:t>anterior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(</a:t>
            </a:r>
            <a:r>
              <a:rPr sz="2400" spc="-5" dirty="0">
                <a:cs typeface="Times New Roman"/>
              </a:rPr>
              <a:t>máxima sección del </a:t>
            </a:r>
            <a:r>
              <a:rPr sz="2400" dirty="0">
                <a:cs typeface="Times New Roman"/>
              </a:rPr>
              <a:t>conductor) </a:t>
            </a:r>
            <a:r>
              <a:rPr sz="2400" spc="-5" dirty="0">
                <a:cs typeface="Times New Roman"/>
              </a:rPr>
              <a:t>pero </a:t>
            </a:r>
            <a:r>
              <a:rPr sz="2400" dirty="0">
                <a:cs typeface="Times New Roman"/>
              </a:rPr>
              <a:t>solo </a:t>
            </a:r>
            <a:r>
              <a:rPr sz="2400" spc="-5" dirty="0">
                <a:cs typeface="Times New Roman"/>
              </a:rPr>
              <a:t>tiene valores desde </a:t>
            </a:r>
            <a:r>
              <a:rPr sz="2400" dirty="0">
                <a:cs typeface="Times New Roman"/>
              </a:rPr>
              <a:t>1,5 </a:t>
            </a:r>
            <a:r>
              <a:rPr sz="2400" spc="10" dirty="0">
                <a:cs typeface="Times New Roman"/>
              </a:rPr>
              <a:t>mm</a:t>
            </a:r>
            <a:r>
              <a:rPr sz="2400" spc="15" baseline="31250" dirty="0">
                <a:cs typeface="Times New Roman"/>
              </a:rPr>
              <a:t>2</a:t>
            </a:r>
            <a:r>
              <a:rPr sz="2400" spc="22" baseline="312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hasta </a:t>
            </a:r>
            <a:r>
              <a:rPr sz="2400" dirty="0" smtClean="0">
                <a:cs typeface="Times New Roman"/>
              </a:rPr>
              <a:t>95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mm</a:t>
            </a:r>
            <a:r>
              <a:rPr sz="2400" baseline="31250" dirty="0" smtClean="0">
                <a:cs typeface="Times New Roman"/>
              </a:rPr>
              <a:t>2</a:t>
            </a:r>
            <a:r>
              <a:rPr sz="2400" dirty="0">
                <a:cs typeface="Times New Roman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37356" y="317500"/>
            <a:ext cx="17983200" cy="498598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76200" algn="just">
              <a:spcBef>
                <a:spcPts val="280"/>
              </a:spcBef>
            </a:pPr>
            <a:r>
              <a:rPr sz="2000" spc="-5" dirty="0">
                <a:cs typeface="Times New Roman"/>
              </a:rPr>
              <a:t>Descripción</a:t>
            </a:r>
            <a:r>
              <a:rPr sz="2000" spc="-15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5" dirty="0">
                <a:cs typeface="Times New Roman"/>
              </a:rPr>
              <a:t> Interfaz</a:t>
            </a:r>
            <a:endParaRPr sz="2000" dirty="0">
              <a:cs typeface="Times New Roman"/>
            </a:endParaRPr>
          </a:p>
          <a:p>
            <a:pPr marL="804545" marR="93980" indent="-228600" algn="just">
              <a:spcBef>
                <a:spcPts val="130"/>
              </a:spcBef>
              <a:buFont typeface="Symbol"/>
              <a:buChar char=""/>
              <a:tabLst>
                <a:tab pos="805180" algn="l"/>
              </a:tabLst>
            </a:pPr>
            <a:r>
              <a:rPr sz="2000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Permitir reducción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sección del </a:t>
            </a:r>
            <a:r>
              <a:rPr sz="2000" u="sng" dirty="0">
                <a:uFill>
                  <a:solidFill>
                    <a:srgbClr val="000000"/>
                  </a:solidFill>
                </a:uFill>
                <a:cs typeface="Times New Roman"/>
              </a:rPr>
              <a:t>conductor PEN</a:t>
            </a:r>
            <a:r>
              <a:rPr sz="2000" dirty="0">
                <a:cs typeface="Times New Roman"/>
              </a:rPr>
              <a:t>: </a:t>
            </a:r>
            <a:r>
              <a:rPr sz="2000" spc="-5" dirty="0">
                <a:cs typeface="Times New Roman"/>
              </a:rPr>
              <a:t>el conductor PEN </a:t>
            </a:r>
            <a:r>
              <a:rPr sz="2000" dirty="0">
                <a:cs typeface="Times New Roman"/>
              </a:rPr>
              <a:t>o CPN, </a:t>
            </a:r>
            <a:r>
              <a:rPr sz="2000" spc="-5" dirty="0" err="1" smtClean="0">
                <a:cs typeface="Times New Roman"/>
              </a:rPr>
              <a:t>en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esquemas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TN cumple </a:t>
            </a:r>
            <a:r>
              <a:rPr sz="2000" dirty="0">
                <a:cs typeface="Times New Roman"/>
              </a:rPr>
              <a:t>las </a:t>
            </a:r>
            <a:r>
              <a:rPr sz="2000" spc="-5" dirty="0">
                <a:cs typeface="Times New Roman"/>
              </a:rPr>
              <a:t>funciones </a:t>
            </a:r>
            <a:r>
              <a:rPr sz="2000" dirty="0">
                <a:cs typeface="Times New Roman"/>
              </a:rPr>
              <a:t>de conductor de </a:t>
            </a:r>
            <a:r>
              <a:rPr sz="2000" spc="-5" dirty="0">
                <a:cs typeface="Times New Roman"/>
              </a:rPr>
              <a:t>protección </a:t>
            </a:r>
            <a:r>
              <a:rPr sz="2000" dirty="0">
                <a:cs typeface="Times New Roman"/>
              </a:rPr>
              <a:t>y </a:t>
            </a:r>
            <a:r>
              <a:rPr sz="2000" spc="5" dirty="0">
                <a:cs typeface="Times New Roman"/>
              </a:rPr>
              <a:t>de </a:t>
            </a:r>
            <a:r>
              <a:rPr sz="2000" dirty="0" smtClean="0">
                <a:cs typeface="Times New Roman"/>
              </a:rPr>
              <a:t>conductor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neutro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simultáneamente (siempre </a:t>
            </a:r>
            <a:r>
              <a:rPr sz="2000" dirty="0">
                <a:cs typeface="Times New Roman"/>
              </a:rPr>
              <a:t>que la </a:t>
            </a:r>
            <a:r>
              <a:rPr sz="2000" spc="-5" dirty="0">
                <a:cs typeface="Times New Roman"/>
              </a:rPr>
              <a:t>instalación </a:t>
            </a:r>
            <a:r>
              <a:rPr sz="2000" dirty="0">
                <a:cs typeface="Times New Roman"/>
              </a:rPr>
              <a:t>no </a:t>
            </a:r>
            <a:r>
              <a:rPr sz="2000" spc="-5" dirty="0">
                <a:cs typeface="Times New Roman"/>
              </a:rPr>
              <a:t>se encuentre </a:t>
            </a:r>
            <a:r>
              <a:rPr sz="2000" dirty="0" err="1">
                <a:cs typeface="Times New Roman"/>
              </a:rPr>
              <a:t>protegida</a:t>
            </a:r>
            <a:r>
              <a:rPr sz="2000" dirty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por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un</a:t>
            </a:r>
            <a:r>
              <a:rPr sz="2000" spc="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dispositivo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protección</a:t>
            </a:r>
            <a:r>
              <a:rPr sz="2000" dirty="0">
                <a:cs typeface="Times New Roman"/>
              </a:rPr>
              <a:t> de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corriente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diferencial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residual).</a:t>
            </a:r>
            <a:r>
              <a:rPr sz="2000" dirty="0">
                <a:cs typeface="Times New Roman"/>
              </a:rPr>
              <a:t> El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reglamento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establece</a:t>
            </a:r>
            <a:r>
              <a:rPr sz="2000" spc="-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 valor mínimo de 10 mm</a:t>
            </a:r>
            <a:r>
              <a:rPr sz="2000" baseline="31250" dirty="0">
                <a:cs typeface="Times New Roman"/>
              </a:rPr>
              <a:t>2</a:t>
            </a:r>
            <a:r>
              <a:rPr sz="2000" dirty="0">
                <a:cs typeface="Times New Roman"/>
              </a:rPr>
              <a:t>, </a:t>
            </a:r>
            <a:r>
              <a:rPr sz="2000" spc="-5" dirty="0">
                <a:cs typeface="Times New Roman"/>
              </a:rPr>
              <a:t>en cobre </a:t>
            </a:r>
            <a:r>
              <a:rPr sz="2000" dirty="0">
                <a:cs typeface="Times New Roman"/>
              </a:rPr>
              <a:t>o </a:t>
            </a:r>
            <a:r>
              <a:rPr sz="2000" spc="-5" dirty="0">
                <a:cs typeface="Times New Roman"/>
              </a:rPr>
              <a:t>aluminio. Pero esta </a:t>
            </a:r>
            <a:r>
              <a:rPr sz="2000" spc="-5" dirty="0" err="1">
                <a:cs typeface="Times New Roman"/>
              </a:rPr>
              <a:t>sección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se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puede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reducir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 </a:t>
            </a:r>
            <a:r>
              <a:rPr sz="2000" dirty="0">
                <a:cs typeface="Times New Roman"/>
              </a:rPr>
              <a:t>cumplen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serie de</a:t>
            </a:r>
            <a:r>
              <a:rPr sz="2000" spc="-5" dirty="0">
                <a:cs typeface="Times New Roman"/>
              </a:rPr>
              <a:t> premisas</a:t>
            </a:r>
            <a:r>
              <a:rPr sz="2000" dirty="0">
                <a:cs typeface="Times New Roman"/>
              </a:rPr>
              <a:t> según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5" dirty="0">
                <a:cs typeface="Times New Roman"/>
              </a:rPr>
              <a:t> Guía-BT-18:</a:t>
            </a:r>
            <a:endParaRPr sz="2000" dirty="0">
              <a:cs typeface="Times New Roman"/>
            </a:endParaRPr>
          </a:p>
          <a:p>
            <a:pPr marL="1261745" marR="96520" lvl="1" indent="-228600" algn="just">
              <a:spcBef>
                <a:spcPts val="805"/>
              </a:spcBef>
              <a:buFont typeface="Courier New"/>
              <a:buChar char="o"/>
              <a:tabLst>
                <a:tab pos="1262380" algn="l"/>
              </a:tabLst>
            </a:pPr>
            <a:r>
              <a:rPr sz="2000" dirty="0">
                <a:cs typeface="Times New Roman"/>
              </a:rPr>
              <a:t>La</a:t>
            </a:r>
            <a:r>
              <a:rPr sz="2000" spc="16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sección</a:t>
            </a:r>
            <a:r>
              <a:rPr sz="2000" spc="18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mínima</a:t>
            </a:r>
            <a:r>
              <a:rPr sz="2000" spc="1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puede</a:t>
            </a:r>
            <a:r>
              <a:rPr sz="2000" spc="1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ser</a:t>
            </a:r>
            <a:r>
              <a:rPr sz="2000" spc="170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</a:t>
            </a:r>
            <a:r>
              <a:rPr sz="2000" spc="1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4</a:t>
            </a:r>
            <a:r>
              <a:rPr sz="2000" spc="175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mm</a:t>
            </a:r>
            <a:r>
              <a:rPr sz="2000" spc="7" baseline="31250" dirty="0">
                <a:cs typeface="Times New Roman"/>
              </a:rPr>
              <a:t>2</a:t>
            </a:r>
            <a:r>
              <a:rPr sz="2000" spc="127" baseline="3125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</a:t>
            </a:r>
            <a:r>
              <a:rPr sz="2000" spc="18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spc="17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cable</a:t>
            </a:r>
            <a:r>
              <a:rPr sz="2000" spc="17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</a:t>
            </a:r>
            <a:r>
              <a:rPr sz="2000" spc="180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</a:t>
            </a:r>
            <a:r>
              <a:rPr sz="2000" spc="1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cobre</a:t>
            </a:r>
            <a:r>
              <a:rPr sz="2000" spc="16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180" dirty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tipo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concéntrico</a:t>
            </a:r>
            <a:r>
              <a:rPr sz="2000" spc="-5" dirty="0">
                <a:cs typeface="Times New Roman"/>
              </a:rPr>
              <a:t>.</a:t>
            </a:r>
            <a:endParaRPr sz="2000" dirty="0">
              <a:cs typeface="Times New Roman"/>
            </a:endParaRPr>
          </a:p>
          <a:p>
            <a:pPr marL="1261745" marR="97155" lvl="1" indent="-228600" algn="just">
              <a:spcBef>
                <a:spcPts val="805"/>
              </a:spcBef>
              <a:buFont typeface="Courier New"/>
              <a:buChar char="o"/>
              <a:tabLst>
                <a:tab pos="1262380" algn="l"/>
              </a:tabLst>
            </a:pPr>
            <a:r>
              <a:rPr sz="2000" spc="-5" dirty="0">
                <a:cs typeface="Times New Roman"/>
              </a:rPr>
              <a:t>Conexiones</a:t>
            </a:r>
            <a:r>
              <a:rPr sz="2000" spc="20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20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continuidad</a:t>
            </a:r>
            <a:r>
              <a:rPr sz="2000" spc="2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duplicadas</a:t>
            </a:r>
            <a:r>
              <a:rPr sz="2000" spc="2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2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todos</a:t>
            </a:r>
            <a:r>
              <a:rPr sz="2000" spc="2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los</a:t>
            </a:r>
            <a:r>
              <a:rPr sz="2000" spc="2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puntos</a:t>
            </a:r>
            <a:r>
              <a:rPr sz="2000" spc="2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19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conexión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sobre</a:t>
            </a:r>
            <a:r>
              <a:rPr sz="2000" spc="-1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dirty="0">
                <a:cs typeface="Times New Roman"/>
              </a:rPr>
              <a:t> conductor externo.</a:t>
            </a:r>
          </a:p>
          <a:p>
            <a:pPr marL="76200" marR="100330" algn="just">
              <a:spcBef>
                <a:spcPts val="780"/>
              </a:spcBef>
            </a:pPr>
            <a:r>
              <a:rPr sz="2000" spc="-5" dirty="0">
                <a:cs typeface="Times New Roman"/>
              </a:rPr>
              <a:t>Por </a:t>
            </a:r>
            <a:r>
              <a:rPr sz="2000" dirty="0">
                <a:cs typeface="Times New Roman"/>
              </a:rPr>
              <a:t>tanto, </a:t>
            </a:r>
            <a:r>
              <a:rPr sz="2000" spc="-5" dirty="0">
                <a:cs typeface="Times New Roman"/>
              </a:rPr>
              <a:t>marcar esta </a:t>
            </a:r>
            <a:r>
              <a:rPr sz="2000" dirty="0">
                <a:cs typeface="Times New Roman"/>
              </a:rPr>
              <a:t>casilla </a:t>
            </a:r>
            <a:r>
              <a:rPr sz="2000" spc="-5" dirty="0">
                <a:cs typeface="Times New Roman"/>
              </a:rPr>
              <a:t>implica esto </a:t>
            </a:r>
            <a:r>
              <a:rPr sz="2000" dirty="0">
                <a:cs typeface="Times New Roman"/>
              </a:rPr>
              <a:t>y </a:t>
            </a:r>
            <a:r>
              <a:rPr sz="2000" spc="-5" dirty="0">
                <a:cs typeface="Times New Roman"/>
              </a:rPr>
              <a:t>si </a:t>
            </a:r>
            <a:r>
              <a:rPr sz="2000" dirty="0">
                <a:cs typeface="Times New Roman"/>
              </a:rPr>
              <a:t>no </a:t>
            </a:r>
            <a:r>
              <a:rPr sz="2000" spc="-5" dirty="0">
                <a:cs typeface="Times New Roman"/>
              </a:rPr>
              <a:t>se </a:t>
            </a:r>
            <a:r>
              <a:rPr sz="2000" dirty="0">
                <a:cs typeface="Times New Roman"/>
              </a:rPr>
              <a:t>va a </a:t>
            </a:r>
            <a:r>
              <a:rPr sz="2000" spc="-5" dirty="0">
                <a:cs typeface="Times New Roman"/>
              </a:rPr>
              <a:t>trabajar en </a:t>
            </a:r>
            <a:r>
              <a:rPr sz="2000" dirty="0">
                <a:cs typeface="Times New Roman"/>
              </a:rPr>
              <a:t>un esquema </a:t>
            </a:r>
            <a:r>
              <a:rPr sz="2000" spc="-5" dirty="0">
                <a:cs typeface="Times New Roman"/>
              </a:rPr>
              <a:t>TN </a:t>
            </a:r>
            <a:r>
              <a:rPr sz="2000" dirty="0">
                <a:cs typeface="Times New Roman"/>
              </a:rPr>
              <a:t>da </a:t>
            </a:r>
            <a:r>
              <a:rPr sz="2000" dirty="0" err="1">
                <a:cs typeface="Times New Roman"/>
              </a:rPr>
              <a:t>igual</a:t>
            </a:r>
            <a:r>
              <a:rPr sz="2000" dirty="0" smtClean="0">
                <a:cs typeface="Times New Roman"/>
              </a:rPr>
              <a:t>,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ya</a:t>
            </a:r>
            <a:r>
              <a:rPr sz="2000" spc="-10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no habrá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conductor </a:t>
            </a:r>
            <a:r>
              <a:rPr sz="2000" spc="-5" dirty="0">
                <a:cs typeface="Times New Roman"/>
              </a:rPr>
              <a:t>PEN.</a:t>
            </a:r>
            <a:endParaRPr sz="2000" dirty="0">
              <a:cs typeface="Times New Roman"/>
            </a:endParaRPr>
          </a:p>
          <a:p>
            <a:pPr marL="662305" lvl="1" indent="-317500" algn="just">
              <a:spcBef>
                <a:spcPts val="835"/>
              </a:spcBef>
              <a:buFont typeface="Times New Roman"/>
              <a:buAutoNum type="arabicPeriod" startAt="4"/>
              <a:tabLst>
                <a:tab pos="662940" algn="l"/>
              </a:tabLst>
            </a:pPr>
            <a:r>
              <a:rPr sz="2000" b="1" spc="-5" dirty="0">
                <a:cs typeface="Times New Roman"/>
              </a:rPr>
              <a:t>DESCRIPCIÓN</a:t>
            </a:r>
            <a:r>
              <a:rPr sz="2000" b="1" spc="-25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DEL </a:t>
            </a:r>
            <a:r>
              <a:rPr sz="2000" b="1" dirty="0">
                <a:cs typeface="Times New Roman"/>
              </a:rPr>
              <a:t>PASO </a:t>
            </a:r>
            <a:r>
              <a:rPr sz="2000" b="1" spc="-5" dirty="0">
                <a:cs typeface="Times New Roman"/>
              </a:rPr>
              <a:t>“DISEÑO</a:t>
            </a:r>
            <a:r>
              <a:rPr sz="2000" b="1" spc="-2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DE</a:t>
            </a:r>
            <a:r>
              <a:rPr sz="2000" b="1" spc="-10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RED”</a:t>
            </a:r>
            <a:endParaRPr sz="2000" dirty="0">
              <a:cs typeface="Times New Roman"/>
            </a:endParaRPr>
          </a:p>
          <a:p>
            <a:pPr lvl="1" algn="just">
              <a:spcBef>
                <a:spcPts val="10"/>
              </a:spcBef>
              <a:buFont typeface="Times New Roman"/>
              <a:buAutoNum type="arabicPeriod" startAt="4"/>
            </a:pPr>
            <a:endParaRPr sz="2000" dirty="0">
              <a:cs typeface="Times New Roman"/>
            </a:endParaRPr>
          </a:p>
          <a:p>
            <a:pPr marL="76200" marR="97155" algn="just"/>
            <a:r>
              <a:rPr sz="2000" spc="-5" dirty="0">
                <a:cs typeface="Times New Roman"/>
              </a:rPr>
              <a:t>Es el paso </a:t>
            </a:r>
            <a:r>
              <a:rPr sz="2000" dirty="0">
                <a:cs typeface="Times New Roman"/>
              </a:rPr>
              <a:t>donde </a:t>
            </a:r>
            <a:r>
              <a:rPr sz="2000" spc="-5" dirty="0">
                <a:cs typeface="Times New Roman"/>
              </a:rPr>
              <a:t>se </a:t>
            </a:r>
            <a:r>
              <a:rPr sz="2000" dirty="0">
                <a:cs typeface="Times New Roman"/>
              </a:rPr>
              <a:t>construirá como tal </a:t>
            </a:r>
            <a:r>
              <a:rPr sz="2000" spc="5" dirty="0">
                <a:cs typeface="Times New Roman"/>
              </a:rPr>
              <a:t>la </a:t>
            </a:r>
            <a:r>
              <a:rPr sz="2000" spc="-5" dirty="0">
                <a:cs typeface="Times New Roman"/>
              </a:rPr>
              <a:t>instalación, se </a:t>
            </a:r>
            <a:r>
              <a:rPr sz="2000" dirty="0">
                <a:cs typeface="Times New Roman"/>
              </a:rPr>
              <a:t>verá la </a:t>
            </a:r>
            <a:r>
              <a:rPr sz="2000" spc="-5" dirty="0">
                <a:cs typeface="Times New Roman"/>
              </a:rPr>
              <a:t>organización en </a:t>
            </a:r>
            <a:r>
              <a:rPr sz="2000" dirty="0">
                <a:cs typeface="Times New Roman"/>
              </a:rPr>
              <a:t>un </a:t>
            </a:r>
            <a:r>
              <a:rPr sz="2000" spc="-5" dirty="0" err="1" smtClean="0">
                <a:cs typeface="Times New Roman"/>
              </a:rPr>
              <a:t>circuito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unifilar</a:t>
            </a:r>
            <a:r>
              <a:rPr sz="2000" spc="-5" dirty="0">
                <a:cs typeface="Times New Roman"/>
              </a:rPr>
              <a:t>, se seleccionarán los diferentes </a:t>
            </a:r>
            <a:r>
              <a:rPr sz="2000" dirty="0">
                <a:cs typeface="Times New Roman"/>
              </a:rPr>
              <a:t>elementos que </a:t>
            </a:r>
            <a:r>
              <a:rPr sz="2000" spc="-5" dirty="0">
                <a:cs typeface="Times New Roman"/>
              </a:rPr>
              <a:t>se vayan introduciendo, se </a:t>
            </a:r>
            <a:r>
              <a:rPr sz="2000" spc="-5" dirty="0" err="1" smtClean="0">
                <a:cs typeface="Times New Roman"/>
              </a:rPr>
              <a:t>determinarán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los</a:t>
            </a:r>
            <a:r>
              <a:rPr sz="2000" spc="-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modos de </a:t>
            </a:r>
            <a:r>
              <a:rPr sz="2000" spc="-5" dirty="0">
                <a:cs typeface="Times New Roman"/>
              </a:rPr>
              <a:t>funcionamiento, se calculará el </a:t>
            </a:r>
            <a:r>
              <a:rPr sz="2000" dirty="0">
                <a:cs typeface="Times New Roman"/>
              </a:rPr>
              <a:t>circuito y </a:t>
            </a:r>
            <a:r>
              <a:rPr sz="2000" spc="-5" dirty="0">
                <a:cs typeface="Times New Roman"/>
              </a:rPr>
              <a:t>numerosos parámetros </a:t>
            </a:r>
            <a:r>
              <a:rPr sz="2000" dirty="0">
                <a:cs typeface="Times New Roman"/>
              </a:rPr>
              <a:t>más </a:t>
            </a:r>
            <a:r>
              <a:rPr sz="2000" spc="-5" dirty="0">
                <a:cs typeface="Times New Roman"/>
              </a:rPr>
              <a:t>se </a:t>
            </a:r>
            <a:r>
              <a:rPr sz="2000" dirty="0" err="1" smtClean="0">
                <a:cs typeface="Times New Roman"/>
              </a:rPr>
              <a:t>podrán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configurar</a:t>
            </a:r>
            <a:r>
              <a:rPr sz="2000" spc="-5" dirty="0">
                <a:cs typeface="Times New Roman"/>
              </a:rPr>
              <a:t>.</a:t>
            </a:r>
            <a:endParaRPr sz="2000" dirty="0">
              <a:cs typeface="Times New Roman"/>
            </a:endParaRPr>
          </a:p>
          <a:p>
            <a:pPr marL="962660" lvl="2" indent="-346710" algn="just">
              <a:spcBef>
                <a:spcPts val="855"/>
              </a:spcBef>
              <a:buFont typeface="Times New Roman"/>
              <a:buAutoNum type="arabicPeriod"/>
              <a:tabLst>
                <a:tab pos="963294" algn="l"/>
              </a:tabLst>
            </a:pPr>
            <a:r>
              <a:rPr sz="20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CATÁLOGO</a:t>
            </a:r>
            <a:endParaRPr sz="2000" dirty="0">
              <a:cs typeface="Times New Roman"/>
            </a:endParaRPr>
          </a:p>
          <a:p>
            <a:pPr algn="just"/>
            <a:endParaRPr sz="2000" dirty="0">
              <a:cs typeface="Times New Roman"/>
            </a:endParaRPr>
          </a:p>
          <a:p>
            <a:pPr marL="76200" marR="97790" algn="just">
              <a:spcBef>
                <a:spcPts val="800"/>
              </a:spcBef>
            </a:pPr>
            <a:r>
              <a:rPr sz="2000" dirty="0">
                <a:cs typeface="Times New Roman"/>
              </a:rPr>
              <a:t>En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parte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superior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derecha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pantalla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puede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ver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pestaña</a:t>
            </a:r>
            <a:r>
              <a:rPr sz="2000" spc="-2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“Catálogo”</a:t>
            </a:r>
            <a:r>
              <a:rPr sz="2000" spc="-2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rodeada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en</a:t>
            </a:r>
            <a:r>
              <a:rPr sz="2000" spc="-25" dirty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verde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en</a:t>
            </a:r>
            <a:r>
              <a:rPr sz="2000" spc="-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>
                <a:cs typeface="Times New Roman"/>
                <a:hlinkClick r:id="rId2" action="ppaction://hlinksldjump"/>
              </a:rPr>
              <a:t>Figura </a:t>
            </a:r>
            <a:r>
              <a:rPr sz="2000" dirty="0">
                <a:cs typeface="Times New Roman"/>
                <a:hlinkClick r:id="rId2" action="ppaction://hlinksldjump"/>
              </a:rPr>
              <a:t>36.</a:t>
            </a:r>
            <a:endParaRPr sz="2000" dirty="0"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905956" y="6769344"/>
            <a:ext cx="544083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36: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catálogo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7356" y="5608770"/>
            <a:ext cx="7467600" cy="59426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cs typeface="Times New Roman"/>
              </a:rPr>
              <a:t>Compuesta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tres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filas:</a:t>
            </a:r>
          </a:p>
          <a:p>
            <a:pPr marL="731520" indent="-229235">
              <a:spcBef>
                <a:spcPts val="944"/>
              </a:spcBef>
              <a:buFont typeface="Symbol"/>
              <a:buChar char=""/>
              <a:tabLst>
                <a:tab pos="731520" algn="l"/>
                <a:tab pos="732155" algn="l"/>
              </a:tabLst>
            </a:pPr>
            <a:r>
              <a:rPr sz="2400" b="1" spc="-5" dirty="0">
                <a:cs typeface="Times New Roman"/>
              </a:rPr>
              <a:t>“Entrada</a:t>
            </a:r>
            <a:r>
              <a:rPr sz="2400" b="1" dirty="0">
                <a:cs typeface="Times New Roman"/>
              </a:rPr>
              <a:t> del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sistema/Acoplamiento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barras”.</a:t>
            </a:r>
            <a:endParaRPr sz="2400" b="1" dirty="0">
              <a:cs typeface="Times New Roman"/>
            </a:endParaRPr>
          </a:p>
          <a:p>
            <a:pPr marL="731520" indent="-229235">
              <a:spcBef>
                <a:spcPts val="935"/>
              </a:spcBef>
              <a:buFont typeface="Symbol"/>
              <a:buChar char=""/>
              <a:tabLst>
                <a:tab pos="731520" algn="l"/>
                <a:tab pos="732155" algn="l"/>
              </a:tabLst>
            </a:pPr>
            <a:r>
              <a:rPr sz="2400" b="1" spc="-5" dirty="0">
                <a:cs typeface="Times New Roman"/>
              </a:rPr>
              <a:t>“Tablero/armario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 err="1">
                <a:cs typeface="Times New Roman"/>
              </a:rPr>
              <a:t>distribución</a:t>
            </a:r>
            <a:r>
              <a:rPr sz="2400" b="1" dirty="0" smtClean="0">
                <a:cs typeface="Times New Roman"/>
              </a:rPr>
              <a:t>”.</a:t>
            </a:r>
            <a:endParaRPr lang="es-ES" sz="2400" b="1" dirty="0" smtClean="0">
              <a:cs typeface="Times New Roman"/>
            </a:endParaRPr>
          </a:p>
          <a:p>
            <a:pPr>
              <a:spcBef>
                <a:spcPts val="5"/>
              </a:spcBef>
            </a:pPr>
            <a:endParaRPr lang="es-ES" sz="1350" b="1" dirty="0" smtClean="0">
              <a:cs typeface="Times New Roman"/>
            </a:endParaRPr>
          </a:p>
          <a:p>
            <a:pPr marL="731520" indent="-229235" algn="just">
              <a:buFont typeface="Symbol"/>
              <a:buChar char=""/>
              <a:tabLst>
                <a:tab pos="731520" algn="l"/>
                <a:tab pos="732155" algn="l"/>
              </a:tabLst>
            </a:pPr>
            <a:r>
              <a:rPr lang="es-ES" sz="2400" b="1" spc="-5" dirty="0" smtClean="0">
                <a:cs typeface="Times New Roman"/>
              </a:rPr>
              <a:t>“Circuitos</a:t>
            </a:r>
            <a:r>
              <a:rPr lang="es-ES" sz="2400" b="1" spc="-15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finales”.</a:t>
            </a:r>
            <a:endParaRPr lang="es-ES" sz="2400" b="1" dirty="0" smtClean="0">
              <a:cs typeface="Times New Roman"/>
            </a:endParaRPr>
          </a:p>
          <a:p>
            <a:pPr marL="12700" marR="6985" algn="just">
              <a:spcBef>
                <a:spcPts val="790"/>
              </a:spcBef>
            </a:pPr>
            <a:r>
              <a:rPr lang="es-ES" sz="2400" spc="-5" dirty="0" smtClean="0">
                <a:latin typeface="Times New Roman"/>
                <a:cs typeface="Times New Roman"/>
              </a:rPr>
              <a:t>Cualquiera </a:t>
            </a:r>
            <a:r>
              <a:rPr lang="es-ES" sz="2400" dirty="0" smtClean="0">
                <a:latin typeface="Times New Roman"/>
                <a:cs typeface="Times New Roman"/>
              </a:rPr>
              <a:t>de los elementos que </a:t>
            </a:r>
            <a:r>
              <a:rPr lang="es-ES" sz="2400" spc="-5" dirty="0" smtClean="0">
                <a:latin typeface="Times New Roman"/>
                <a:cs typeface="Times New Roman"/>
              </a:rPr>
              <a:t>componen </a:t>
            </a:r>
            <a:r>
              <a:rPr lang="es-ES" sz="2400" dirty="0" smtClean="0">
                <a:latin typeface="Times New Roman"/>
                <a:cs typeface="Times New Roman"/>
              </a:rPr>
              <a:t>cada fila </a:t>
            </a:r>
            <a:r>
              <a:rPr lang="es-ES" sz="2400" spc="-5" dirty="0" smtClean="0">
                <a:latin typeface="Times New Roman"/>
                <a:cs typeface="Times New Roman"/>
              </a:rPr>
              <a:t>es seleccionable </a:t>
            </a:r>
            <a:r>
              <a:rPr lang="es-ES" sz="2400" dirty="0" smtClean="0">
                <a:latin typeface="Times New Roman"/>
                <a:cs typeface="Times New Roman"/>
              </a:rPr>
              <a:t>con </a:t>
            </a:r>
            <a:r>
              <a:rPr lang="es-ES" sz="2400" spc="-5" dirty="0" smtClean="0">
                <a:latin typeface="Times New Roman"/>
                <a:cs typeface="Times New Roman"/>
              </a:rPr>
              <a:t>el </a:t>
            </a:r>
            <a:r>
              <a:rPr lang="es-ES" sz="2400" dirty="0" smtClean="0">
                <a:latin typeface="Times New Roman"/>
                <a:cs typeface="Times New Roman"/>
              </a:rPr>
              <a:t>botón </a:t>
            </a:r>
            <a:r>
              <a:rPr lang="es-ES" sz="2400" spc="-5" dirty="0" smtClean="0">
                <a:latin typeface="Times New Roman"/>
                <a:cs typeface="Times New Roman"/>
              </a:rPr>
              <a:t>izquierdo del </a:t>
            </a:r>
            <a:r>
              <a:rPr lang="es-ES" sz="2400" spc="-5" dirty="0" smtClean="0">
                <a:latin typeface="Times New Roman"/>
                <a:cs typeface="Times New Roman"/>
              </a:rPr>
              <a:t>ratón </a:t>
            </a:r>
            <a:r>
              <a:rPr lang="es-ES" sz="2400" dirty="0" smtClean="0">
                <a:latin typeface="Times New Roman"/>
                <a:cs typeface="Times New Roman"/>
              </a:rPr>
              <a:t>y </a:t>
            </a:r>
            <a:r>
              <a:rPr lang="es-ES" sz="2400" spc="-5" dirty="0" smtClean="0">
                <a:latin typeface="Times New Roman"/>
                <a:cs typeface="Times New Roman"/>
              </a:rPr>
              <a:t>quedará marcado con </a:t>
            </a:r>
            <a:r>
              <a:rPr lang="es-ES" sz="2400" dirty="0" smtClean="0">
                <a:latin typeface="Times New Roman"/>
                <a:cs typeface="Times New Roman"/>
              </a:rPr>
              <a:t>un </a:t>
            </a:r>
            <a:r>
              <a:rPr lang="es-ES" sz="2400" spc="-5" dirty="0" smtClean="0">
                <a:latin typeface="Times New Roman"/>
                <a:cs typeface="Times New Roman"/>
              </a:rPr>
              <a:t>halo amarillo, mientras </a:t>
            </a:r>
            <a:r>
              <a:rPr lang="es-ES" sz="2400" dirty="0" smtClean="0">
                <a:latin typeface="Times New Roman"/>
                <a:cs typeface="Times New Roman"/>
              </a:rPr>
              <a:t>que </a:t>
            </a:r>
            <a:r>
              <a:rPr lang="es-ES" sz="2400" spc="-5" dirty="0" smtClean="0">
                <a:latin typeface="Times New Roman"/>
                <a:cs typeface="Times New Roman"/>
              </a:rPr>
              <a:t>si se desplaza el ratón </a:t>
            </a:r>
            <a:r>
              <a:rPr lang="es-ES" sz="2400" dirty="0" smtClean="0">
                <a:latin typeface="Times New Roman"/>
                <a:cs typeface="Times New Roman"/>
              </a:rPr>
              <a:t>hacia </a:t>
            </a:r>
            <a:r>
              <a:rPr lang="es-ES" sz="2400" spc="10" dirty="0" smtClean="0">
                <a:latin typeface="Times New Roman"/>
                <a:cs typeface="Times New Roman"/>
              </a:rPr>
              <a:t>la </a:t>
            </a:r>
            <a:r>
              <a:rPr lang="es-ES" sz="2400" spc="-5" dirty="0" smtClean="0">
                <a:latin typeface="Times New Roman"/>
                <a:cs typeface="Times New Roman"/>
              </a:rPr>
              <a:t>ventana</a:t>
            </a:r>
            <a:r>
              <a:rPr lang="es-ES" sz="2400" spc="-30" dirty="0" smtClean="0">
                <a:latin typeface="Times New Roman"/>
                <a:cs typeface="Times New Roman"/>
              </a:rPr>
              <a:t> </a:t>
            </a:r>
            <a:r>
              <a:rPr lang="es-ES" sz="2400" spc="5" dirty="0" smtClean="0">
                <a:latin typeface="Times New Roman"/>
                <a:cs typeface="Times New Roman"/>
              </a:rPr>
              <a:t>de</a:t>
            </a:r>
            <a:r>
              <a:rPr lang="es-ES" sz="2400" spc="-2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gráficos el</a:t>
            </a:r>
            <a:r>
              <a:rPr lang="es-ES" sz="2400" spc="-1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cursor</a:t>
            </a:r>
            <a:r>
              <a:rPr lang="es-ES" sz="2400" spc="-2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será</a:t>
            </a:r>
            <a:r>
              <a:rPr lang="es-ES" sz="2400" spc="-1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acompañado</a:t>
            </a:r>
            <a:r>
              <a:rPr lang="es-ES" sz="2400" spc="-1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del </a:t>
            </a:r>
            <a:r>
              <a:rPr lang="es-ES" sz="2400" spc="-5" dirty="0" smtClean="0">
                <a:latin typeface="Times New Roman"/>
                <a:cs typeface="Times New Roman"/>
              </a:rPr>
              <a:t>elemento</a:t>
            </a:r>
            <a:r>
              <a:rPr lang="es-ES" sz="2400" spc="-2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que</a:t>
            </a:r>
            <a:r>
              <a:rPr lang="es-ES" sz="2400" spc="-2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se</a:t>
            </a:r>
            <a:r>
              <a:rPr lang="es-ES" sz="2400" spc="-2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ha</a:t>
            </a:r>
            <a:r>
              <a:rPr lang="es-ES" sz="2400" spc="-1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seleccionado</a:t>
            </a:r>
            <a:r>
              <a:rPr lang="es-ES" sz="2400" spc="-2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y</a:t>
            </a:r>
            <a:r>
              <a:rPr lang="es-ES" sz="2400" spc="-1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pulsando de</a:t>
            </a:r>
            <a:r>
              <a:rPr lang="es-ES" sz="2400" spc="3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nuevo</a:t>
            </a:r>
            <a:r>
              <a:rPr lang="es-ES" sz="2400" spc="4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el</a:t>
            </a:r>
            <a:r>
              <a:rPr lang="es-ES" sz="2400" spc="3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botón</a:t>
            </a:r>
            <a:r>
              <a:rPr lang="es-ES" sz="2400" spc="3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izquierdo</a:t>
            </a:r>
            <a:r>
              <a:rPr lang="es-ES" sz="2400" spc="3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del</a:t>
            </a:r>
            <a:r>
              <a:rPr lang="es-ES" sz="2400" spc="3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ratón</a:t>
            </a:r>
            <a:r>
              <a:rPr lang="es-ES" sz="2400" spc="3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el</a:t>
            </a:r>
            <a:r>
              <a:rPr lang="es-ES" sz="2400" spc="4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elemento</a:t>
            </a:r>
            <a:r>
              <a:rPr lang="es-ES" sz="2400" spc="4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se</a:t>
            </a:r>
            <a:r>
              <a:rPr lang="es-ES" sz="2400" spc="3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quedará</a:t>
            </a:r>
            <a:r>
              <a:rPr lang="es-ES" sz="2400" spc="3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en</a:t>
            </a:r>
            <a:r>
              <a:rPr lang="es-ES" sz="2400" spc="3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la</a:t>
            </a:r>
            <a:r>
              <a:rPr lang="es-ES" sz="2400" spc="4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situación</a:t>
            </a:r>
            <a:r>
              <a:rPr lang="es-ES" sz="2400" spc="3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sobre</a:t>
            </a:r>
            <a:r>
              <a:rPr lang="es-ES" sz="2400" spc="2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la</a:t>
            </a:r>
            <a:r>
              <a:rPr lang="es-ES" sz="2400" spc="4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que</a:t>
            </a:r>
            <a:r>
              <a:rPr lang="es-ES" sz="2400" spc="4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está el </a:t>
            </a:r>
            <a:r>
              <a:rPr lang="es-ES" sz="2400" spc="-5" dirty="0" smtClean="0">
                <a:latin typeface="Times New Roman"/>
                <a:cs typeface="Times New Roman"/>
              </a:rPr>
              <a:t>cursor. A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continuación,</a:t>
            </a:r>
            <a:r>
              <a:rPr lang="es-ES" sz="2400" spc="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se</a:t>
            </a:r>
            <a:r>
              <a:rPr lang="es-ES" sz="2400" dirty="0" smtClean="0">
                <a:latin typeface="Times New Roman"/>
                <a:cs typeface="Times New Roman"/>
              </a:rPr>
              <a:t> va</a:t>
            </a:r>
            <a:r>
              <a:rPr lang="es-ES" sz="2400" spc="1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a describir</a:t>
            </a:r>
            <a:r>
              <a:rPr lang="es-ES" sz="2400" spc="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cada</a:t>
            </a:r>
            <a:r>
              <a:rPr lang="es-ES" sz="2400" dirty="0" smtClean="0">
                <a:latin typeface="Times New Roman"/>
                <a:cs typeface="Times New Roman"/>
              </a:rPr>
              <a:t> uno</a:t>
            </a:r>
            <a:r>
              <a:rPr lang="es-ES" sz="2400" spc="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de </a:t>
            </a:r>
            <a:r>
              <a:rPr lang="es-ES" sz="2400" spc="-5" dirty="0" smtClean="0">
                <a:latin typeface="Times New Roman"/>
                <a:cs typeface="Times New Roman"/>
              </a:rPr>
              <a:t>los</a:t>
            </a:r>
            <a:r>
              <a:rPr lang="es-ES" sz="2400" spc="1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elementos</a:t>
            </a:r>
            <a:r>
              <a:rPr lang="es-ES" sz="2400" spc="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que </a:t>
            </a:r>
            <a:r>
              <a:rPr lang="es-ES" sz="2400" spc="-5" dirty="0" smtClean="0">
                <a:latin typeface="Times New Roman"/>
                <a:cs typeface="Times New Roman"/>
              </a:rPr>
              <a:t>componen</a:t>
            </a:r>
            <a:r>
              <a:rPr lang="es-ES" sz="2400" spc="1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las</a:t>
            </a:r>
            <a:r>
              <a:rPr lang="es-ES" sz="2400" spc="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filas.</a:t>
            </a:r>
            <a:endParaRPr lang="es-ES" sz="2400" dirty="0" smtClean="0">
              <a:latin typeface="Times New Roman"/>
              <a:cs typeface="Times New Roman"/>
            </a:endParaRPr>
          </a:p>
          <a:p>
            <a:pPr marL="12700" marR="6985" algn="just">
              <a:spcBef>
                <a:spcPts val="790"/>
              </a:spcBef>
            </a:pPr>
            <a:endParaRPr lang="es-ES" sz="2400" dirty="0" smtClean="0">
              <a:latin typeface="Times New Roman"/>
              <a:cs typeface="Times New Roman"/>
            </a:endParaRPr>
          </a:p>
          <a:p>
            <a:pPr marL="731520" indent="-229235">
              <a:spcBef>
                <a:spcPts val="935"/>
              </a:spcBef>
              <a:buFont typeface="Symbol"/>
              <a:buChar char=""/>
              <a:tabLst>
                <a:tab pos="731520" algn="l"/>
                <a:tab pos="732155" algn="l"/>
              </a:tabLst>
            </a:pPr>
            <a:endParaRPr sz="2400" dirty="0"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33556" y="5303480"/>
            <a:ext cx="7772400" cy="51486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1156" y="329527"/>
            <a:ext cx="17983200" cy="36574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 algn="just">
              <a:spcBef>
                <a:spcPts val="855"/>
              </a:spcBef>
            </a:pPr>
            <a:r>
              <a:rPr sz="2400" b="1" dirty="0" smtClean="0">
                <a:latin typeface="Times New Roman"/>
                <a:cs typeface="Times New Roman"/>
              </a:rPr>
              <a:t>5.4.1.1</a:t>
            </a:r>
            <a:r>
              <a:rPr sz="2400" b="1" dirty="0">
                <a:latin typeface="Times New Roman"/>
                <a:cs typeface="Times New Roman"/>
              </a:rPr>
              <a:t>.</a:t>
            </a:r>
            <a:r>
              <a:rPr sz="2400" b="1" spc="4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Entrada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del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sistema/Acoplamiento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de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barras</a:t>
            </a:r>
            <a:endParaRPr sz="2400" dirty="0">
              <a:latin typeface="Times New Roman"/>
              <a:cs typeface="Times New Roman"/>
            </a:endParaRPr>
          </a:p>
          <a:p>
            <a:pPr algn="just"/>
            <a:endParaRPr sz="2400" dirty="0">
              <a:latin typeface="Times New Roman"/>
              <a:cs typeface="Times New Roman"/>
            </a:endParaRPr>
          </a:p>
          <a:p>
            <a:pPr marL="12700" marR="5080" algn="just">
              <a:spcBef>
                <a:spcPts val="795"/>
              </a:spcBef>
            </a:pPr>
            <a:r>
              <a:rPr sz="2400" spc="-5" dirty="0">
                <a:latin typeface="Times New Roman"/>
                <a:cs typeface="Times New Roman"/>
              </a:rPr>
              <a:t>Son los elementos </a:t>
            </a:r>
            <a:r>
              <a:rPr sz="2400" dirty="0">
                <a:latin typeface="Times New Roman"/>
                <a:cs typeface="Times New Roman"/>
              </a:rPr>
              <a:t>que </a:t>
            </a:r>
            <a:r>
              <a:rPr sz="2400" spc="-5" dirty="0">
                <a:latin typeface="Times New Roman"/>
                <a:cs typeface="Times New Roman"/>
              </a:rPr>
              <a:t>se deben añadir al </a:t>
            </a:r>
            <a:r>
              <a:rPr sz="2400" dirty="0">
                <a:latin typeface="Times New Roman"/>
                <a:cs typeface="Times New Roman"/>
              </a:rPr>
              <a:t>principio de </a:t>
            </a:r>
            <a:r>
              <a:rPr sz="2400" spc="-5" dirty="0">
                <a:latin typeface="Times New Roman"/>
                <a:cs typeface="Times New Roman"/>
              </a:rPr>
              <a:t>cada proyecto, si se intenta </a:t>
            </a:r>
            <a:r>
              <a:rPr sz="2400" dirty="0">
                <a:latin typeface="Times New Roman"/>
                <a:cs typeface="Times New Roman"/>
              </a:rPr>
              <a:t>añadir a </a:t>
            </a:r>
            <a:r>
              <a:rPr sz="2400" dirty="0" smtClean="0">
                <a:latin typeface="Times New Roman"/>
                <a:cs typeface="Times New Roman"/>
              </a:rPr>
              <a:t>la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ventana</a:t>
            </a:r>
            <a:r>
              <a:rPr sz="2400" spc="-40" dirty="0" smtClean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gráficos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otro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elemento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las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filas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inferiores,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el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programa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no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dejará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su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implantación</a:t>
            </a:r>
            <a:r>
              <a:rPr sz="2400" dirty="0" smtClean="0">
                <a:latin typeface="Times New Roman"/>
                <a:cs typeface="Times New Roman"/>
              </a:rPr>
              <a:t>.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Ya</a:t>
            </a:r>
            <a:r>
              <a:rPr sz="2400" spc="-65" dirty="0" smtClean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Simaris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contempla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desarrollo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arquitectura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desde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los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elementos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media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 err="1" smtClean="0">
                <a:latin typeface="Times New Roman"/>
                <a:cs typeface="Times New Roman"/>
              </a:rPr>
              <a:t>tensión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Times New Roman"/>
                <a:cs typeface="Times New Roman"/>
              </a:rPr>
              <a:t>(</a:t>
            </a:r>
            <a:r>
              <a:rPr sz="2400" spc="-5" dirty="0">
                <a:latin typeface="Times New Roman"/>
                <a:cs typeface="Times New Roman"/>
              </a:rPr>
              <a:t>aguas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arriba)</a:t>
            </a:r>
            <a:r>
              <a:rPr sz="2400" dirty="0">
                <a:latin typeface="Times New Roman"/>
                <a:cs typeface="Times New Roman"/>
              </a:rPr>
              <a:t> hasta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baja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tensión,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donde </a:t>
            </a:r>
            <a:r>
              <a:rPr sz="2400" spc="-5" dirty="0">
                <a:latin typeface="Times New Roman"/>
                <a:cs typeface="Times New Roman"/>
              </a:rPr>
              <a:t>finalmente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estarán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situadas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las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diferentes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cargas.</a:t>
            </a:r>
            <a:endParaRPr sz="2400" dirty="0">
              <a:latin typeface="Times New Roman"/>
              <a:cs typeface="Times New Roman"/>
            </a:endParaRPr>
          </a:p>
          <a:p>
            <a:pPr marL="12700" algn="just">
              <a:spcBef>
                <a:spcPts val="855"/>
              </a:spcBef>
            </a:pPr>
            <a:r>
              <a:rPr sz="2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Transformador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24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Media </a:t>
            </a:r>
            <a:r>
              <a:rPr sz="2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Tensión</a:t>
            </a:r>
            <a:endParaRPr sz="2400" dirty="0">
              <a:latin typeface="Times New Roman"/>
              <a:cs typeface="Times New Roman"/>
            </a:endParaRPr>
          </a:p>
          <a:p>
            <a:pPr algn="just"/>
            <a:endParaRPr sz="2400" dirty="0">
              <a:latin typeface="Times New Roman"/>
              <a:cs typeface="Times New Roman"/>
            </a:endParaRPr>
          </a:p>
          <a:p>
            <a:pPr marL="12700" marR="6350" algn="just">
              <a:spcBef>
                <a:spcPts val="795"/>
              </a:spcBef>
            </a:pPr>
            <a:r>
              <a:rPr sz="2400" dirty="0">
                <a:latin typeface="Times New Roman"/>
                <a:cs typeface="Times New Roman"/>
              </a:rPr>
              <a:t>El símbolo </a:t>
            </a:r>
            <a:r>
              <a:rPr sz="2400" spc="-5" dirty="0">
                <a:latin typeface="Times New Roman"/>
                <a:cs typeface="Times New Roman"/>
              </a:rPr>
              <a:t>es </a:t>
            </a:r>
            <a:r>
              <a:rPr sz="2400" dirty="0">
                <a:latin typeface="Times New Roman"/>
                <a:cs typeface="Times New Roman"/>
              </a:rPr>
              <a:t>que </a:t>
            </a:r>
            <a:r>
              <a:rPr sz="2400" spc="-5" dirty="0">
                <a:latin typeface="Times New Roman"/>
                <a:cs typeface="Times New Roman"/>
              </a:rPr>
              <a:t>el </a:t>
            </a:r>
            <a:r>
              <a:rPr sz="2400" dirty="0">
                <a:latin typeface="Times New Roman"/>
                <a:cs typeface="Times New Roman"/>
              </a:rPr>
              <a:t>que </a:t>
            </a:r>
            <a:r>
              <a:rPr sz="2400" spc="-5" dirty="0">
                <a:latin typeface="Times New Roman"/>
                <a:cs typeface="Times New Roman"/>
              </a:rPr>
              <a:t>aparece marcado en amarillo </a:t>
            </a:r>
            <a:r>
              <a:rPr sz="2400" dirty="0">
                <a:latin typeface="Times New Roman"/>
                <a:cs typeface="Times New Roman"/>
              </a:rPr>
              <a:t>en la </a:t>
            </a:r>
            <a:r>
              <a:rPr sz="24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latin typeface="Times New Roman"/>
                <a:cs typeface="Times New Roman"/>
                <a:hlinkClick r:id="rId2" action="ppaction://hlinksldjump"/>
              </a:rPr>
              <a:t>37</a:t>
            </a:r>
            <a:r>
              <a:rPr sz="2400" dirty="0">
                <a:latin typeface="Times New Roman"/>
                <a:cs typeface="Times New Roman"/>
              </a:rPr>
              <a:t>. </a:t>
            </a:r>
            <a:r>
              <a:rPr sz="2400" spc="-5" dirty="0">
                <a:latin typeface="Times New Roman"/>
                <a:cs typeface="Times New Roman"/>
              </a:rPr>
              <a:t>Una vez </a:t>
            </a:r>
            <a:r>
              <a:rPr sz="2400" spc="-5" dirty="0" err="1">
                <a:latin typeface="Times New Roman"/>
                <a:cs typeface="Times New Roman"/>
              </a:rPr>
              <a:t>seleccionado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y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situado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-5" dirty="0">
                <a:latin typeface="Times New Roman"/>
                <a:cs typeface="Times New Roman"/>
              </a:rPr>
              <a:t>pantalla </a:t>
            </a:r>
            <a:r>
              <a:rPr sz="2400" dirty="0">
                <a:latin typeface="Times New Roman"/>
                <a:cs typeface="Times New Roman"/>
              </a:rPr>
              <a:t>de </a:t>
            </a:r>
            <a:r>
              <a:rPr sz="2400" spc="-5" dirty="0">
                <a:latin typeface="Times New Roman"/>
                <a:cs typeface="Times New Roman"/>
              </a:rPr>
              <a:t>gráficos, aparecerá </a:t>
            </a:r>
            <a:r>
              <a:rPr sz="2400" dirty="0">
                <a:latin typeface="Times New Roman"/>
                <a:cs typeface="Times New Roman"/>
              </a:rPr>
              <a:t>una </a:t>
            </a:r>
            <a:r>
              <a:rPr sz="2400" spc="-5" dirty="0">
                <a:latin typeface="Times New Roman"/>
                <a:cs typeface="Times New Roman"/>
              </a:rPr>
              <a:t>ventana, </a:t>
            </a:r>
            <a:r>
              <a:rPr sz="2400" dirty="0">
                <a:latin typeface="Times New Roman"/>
                <a:cs typeface="Times New Roman"/>
                <a:hlinkClick r:id="rId3" action="ppaction://hlinksldjump"/>
              </a:rPr>
              <a:t>Figura 38</a:t>
            </a:r>
            <a:r>
              <a:rPr sz="2400" dirty="0">
                <a:latin typeface="Times New Roman"/>
                <a:cs typeface="Times New Roman"/>
              </a:rPr>
              <a:t>. Algunos </a:t>
            </a:r>
            <a:r>
              <a:rPr sz="2400" spc="-5" dirty="0" err="1">
                <a:latin typeface="Times New Roman"/>
                <a:cs typeface="Times New Roman"/>
              </a:rPr>
              <a:t>campos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están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rellenos</a:t>
            </a:r>
            <a:r>
              <a:rPr sz="2400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automáticamente</a:t>
            </a:r>
            <a:r>
              <a:rPr sz="2400" dirty="0">
                <a:latin typeface="Times New Roman"/>
                <a:cs typeface="Times New Roman"/>
              </a:rPr>
              <a:t> y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son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opcionales</a:t>
            </a:r>
            <a:r>
              <a:rPr sz="2400" dirty="0">
                <a:latin typeface="Times New Roman"/>
                <a:cs typeface="Times New Roman"/>
              </a:rPr>
              <a:t> y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marcados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verde,</a:t>
            </a:r>
            <a:r>
              <a:rPr sz="2400" dirty="0">
                <a:latin typeface="Times New Roman"/>
                <a:cs typeface="Times New Roman"/>
              </a:rPr>
              <a:t> longitudes,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Times New Roman"/>
                <a:cs typeface="Times New Roman"/>
              </a:rPr>
              <a:t>son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obligatorios</a:t>
            </a:r>
            <a:r>
              <a:rPr sz="2400" spc="-5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1756" y="9950450"/>
            <a:ext cx="594359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37: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transformador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con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1156" y="4247719"/>
            <a:ext cx="8610600" cy="5410200"/>
          </a:xfrm>
          <a:prstGeom prst="rect">
            <a:avLst/>
          </a:prstGeom>
        </p:spPr>
      </p:pic>
      <p:grpSp>
        <p:nvGrpSpPr>
          <p:cNvPr id="6" name="object 3"/>
          <p:cNvGrpSpPr/>
          <p:nvPr/>
        </p:nvGrpSpPr>
        <p:grpSpPr>
          <a:xfrm>
            <a:off x="8760619" y="4202834"/>
            <a:ext cx="9964737" cy="5455086"/>
            <a:chOff x="882700" y="1088389"/>
            <a:chExt cx="5797550" cy="3647440"/>
          </a:xfrm>
        </p:grpSpPr>
        <p:sp>
          <p:nvSpPr>
            <p:cNvPr id="7" name="object 4"/>
            <p:cNvSpPr/>
            <p:nvPr/>
          </p:nvSpPr>
          <p:spPr>
            <a:xfrm>
              <a:off x="882700" y="1088389"/>
              <a:ext cx="5797550" cy="6350"/>
            </a:xfrm>
            <a:custGeom>
              <a:avLst/>
              <a:gdLst/>
              <a:ahLst/>
              <a:cxnLst/>
              <a:rect l="l" t="t" r="r" b="b"/>
              <a:pathLst>
                <a:path w="5797550" h="6350">
                  <a:moveTo>
                    <a:pt x="5797041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5797041" y="6096"/>
                  </a:lnTo>
                  <a:lnTo>
                    <a:pt x="57970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94230" y="1094739"/>
              <a:ext cx="3365754" cy="3641090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8971756" y="9963728"/>
            <a:ext cx="9274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68705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38: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transformador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lang="es-ES" sz="2400" b="1" i="1" spc="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513556" y="241300"/>
            <a:ext cx="14554200" cy="1145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0340" algn="just">
              <a:lnSpc>
                <a:spcPts val="2300"/>
              </a:lnSpc>
              <a:buFont typeface="Symbol"/>
              <a:buChar char=""/>
              <a:tabLst>
                <a:tab pos="194310" algn="l"/>
              </a:tabLst>
            </a:pPr>
            <a:r>
              <a:rPr sz="2300" b="1" dirty="0" err="1" smtClean="0">
                <a:cs typeface="Times New Roman"/>
              </a:rPr>
              <a:t>Tipo</a:t>
            </a:r>
            <a:r>
              <a:rPr sz="2300" b="1" spc="10" dirty="0" smtClean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de</a:t>
            </a:r>
            <a:r>
              <a:rPr sz="2300" b="1" spc="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Interruptor:</a:t>
            </a:r>
            <a:r>
              <a:rPr sz="2300" b="1" spc="1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se</a:t>
            </a:r>
            <a:r>
              <a:rPr sz="2300" spc="1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puede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seleccionar</a:t>
            </a:r>
            <a:r>
              <a:rPr sz="2300" spc="1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entre</a:t>
            </a:r>
            <a:r>
              <a:rPr sz="2300" dirty="0">
                <a:cs typeface="Times New Roman"/>
              </a:rPr>
              <a:t> tres</a:t>
            </a:r>
            <a:r>
              <a:rPr sz="2300" spc="1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interruptores.</a:t>
            </a:r>
            <a:endParaRPr sz="2300" dirty="0">
              <a:cs typeface="Times New Roman"/>
            </a:endParaRPr>
          </a:p>
          <a:p>
            <a:pPr marL="567055" lvl="1" indent="-137795" algn="just">
              <a:lnSpc>
                <a:spcPts val="2300"/>
              </a:lnSpc>
              <a:spcBef>
                <a:spcPts val="845"/>
              </a:spcBef>
              <a:buFont typeface="Courier New"/>
              <a:buChar char="o"/>
              <a:tabLst>
                <a:tab pos="567690" algn="l"/>
              </a:tabLst>
            </a:pPr>
            <a:r>
              <a:rPr sz="2300" b="1" spc="-5" dirty="0">
                <a:cs typeface="Times New Roman"/>
              </a:rPr>
              <a:t>Interruptor</a:t>
            </a:r>
            <a:r>
              <a:rPr sz="2300" b="1" dirty="0">
                <a:cs typeface="Times New Roman"/>
              </a:rPr>
              <a:t> de</a:t>
            </a:r>
            <a:r>
              <a:rPr sz="2300" b="1" spc="-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tipo L1.1: </a:t>
            </a:r>
            <a:r>
              <a:rPr sz="2300" b="1" spc="-5" dirty="0" err="1">
                <a:cs typeface="Times New Roman"/>
              </a:rPr>
              <a:t>reconexión</a:t>
            </a:r>
            <a:r>
              <a:rPr sz="2300" b="1" spc="10" dirty="0">
                <a:cs typeface="Times New Roman"/>
              </a:rPr>
              <a:t> </a:t>
            </a:r>
            <a:r>
              <a:rPr sz="2300" b="1" spc="-5" dirty="0" err="1" smtClean="0">
                <a:cs typeface="Times New Roman"/>
              </a:rPr>
              <a:t>automática</a:t>
            </a:r>
            <a:r>
              <a:rPr sz="2300" b="1" spc="-5" dirty="0" smtClean="0">
                <a:cs typeface="Times New Roman"/>
              </a:rPr>
              <a:t>.</a:t>
            </a:r>
            <a:endParaRPr lang="es-ES" sz="2300" b="1" spc="-5" dirty="0" smtClean="0">
              <a:cs typeface="Times New Roman"/>
            </a:endParaRPr>
          </a:p>
          <a:p>
            <a:pPr marL="567055" lvl="1" indent="-137795" algn="just">
              <a:lnSpc>
                <a:spcPts val="2300"/>
              </a:lnSpc>
              <a:spcBef>
                <a:spcPts val="845"/>
              </a:spcBef>
              <a:buFont typeface="Courier New"/>
              <a:buChar char="o"/>
              <a:tabLst>
                <a:tab pos="567690" algn="l"/>
              </a:tabLst>
            </a:pPr>
            <a:r>
              <a:rPr sz="2300" b="1" spc="-5" dirty="0" err="1" smtClean="0">
                <a:cs typeface="Times New Roman"/>
              </a:rPr>
              <a:t>Interruptor</a:t>
            </a:r>
            <a:r>
              <a:rPr sz="2300" b="1" spc="15" dirty="0" smtClean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con</a:t>
            </a:r>
            <a:r>
              <a:rPr sz="2300" b="1" spc="1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fusible</a:t>
            </a:r>
            <a:r>
              <a:rPr sz="2300" b="1" spc="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MT:</a:t>
            </a:r>
            <a:r>
              <a:rPr sz="2300" b="1" spc="1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reconexión</a:t>
            </a:r>
            <a:r>
              <a:rPr sz="2300" b="1" spc="10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no</a:t>
            </a:r>
            <a:r>
              <a:rPr sz="2300" b="1" spc="2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automática,</a:t>
            </a:r>
            <a:r>
              <a:rPr sz="2300" b="1" spc="1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debido</a:t>
            </a:r>
            <a:r>
              <a:rPr sz="2300" b="1" spc="10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al</a:t>
            </a:r>
            <a:r>
              <a:rPr sz="2300" b="1" spc="1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fusible.</a:t>
            </a:r>
            <a:endParaRPr sz="2300" b="1" dirty="0">
              <a:cs typeface="Times New Roman"/>
            </a:endParaRPr>
          </a:p>
          <a:p>
            <a:pPr marL="567055" lvl="1" indent="-137795" algn="just">
              <a:lnSpc>
                <a:spcPts val="2300"/>
              </a:lnSpc>
              <a:spcBef>
                <a:spcPts val="840"/>
              </a:spcBef>
              <a:buFont typeface="Courier New"/>
              <a:buChar char="o"/>
              <a:tabLst>
                <a:tab pos="567690" algn="l"/>
              </a:tabLst>
            </a:pPr>
            <a:r>
              <a:rPr sz="2300" b="1" spc="-5" dirty="0">
                <a:cs typeface="Times New Roman"/>
              </a:rPr>
              <a:t>Interruptor</a:t>
            </a:r>
            <a:r>
              <a:rPr sz="2300" b="1" dirty="0">
                <a:cs typeface="Times New Roman"/>
              </a:rPr>
              <a:t> de tipo L2:</a:t>
            </a:r>
            <a:r>
              <a:rPr sz="2300" b="1" spc="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reconexión</a:t>
            </a:r>
            <a:r>
              <a:rPr sz="2300" b="1" spc="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automática.</a:t>
            </a:r>
            <a:endParaRPr sz="2300" b="1" dirty="0">
              <a:cs typeface="Times New Roman"/>
            </a:endParaRPr>
          </a:p>
          <a:p>
            <a:pPr marL="193675" marR="5715" indent="-181610" algn="just">
              <a:lnSpc>
                <a:spcPts val="2300"/>
              </a:lnSpc>
              <a:spcBef>
                <a:spcPts val="905"/>
              </a:spcBef>
              <a:buFont typeface="Symbol"/>
              <a:buChar char=""/>
              <a:tabLst>
                <a:tab pos="194310" algn="l"/>
              </a:tabLst>
            </a:pPr>
            <a:r>
              <a:rPr sz="2300" b="1" spc="-5" dirty="0">
                <a:cs typeface="Times New Roman"/>
              </a:rPr>
              <a:t>Longitud:</a:t>
            </a:r>
            <a:r>
              <a:rPr sz="2300" b="1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es</a:t>
            </a:r>
            <a:r>
              <a:rPr sz="2300" dirty="0">
                <a:cs typeface="Times New Roman"/>
              </a:rPr>
              <a:t> la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primera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longitud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y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que</a:t>
            </a:r>
            <a:r>
              <a:rPr sz="2300" spc="5" dirty="0">
                <a:cs typeface="Times New Roman"/>
              </a:rPr>
              <a:t> va</a:t>
            </a:r>
            <a:r>
              <a:rPr sz="2300" spc="1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acometida</a:t>
            </a:r>
            <a:r>
              <a:rPr sz="2300" dirty="0">
                <a:cs typeface="Times New Roman"/>
              </a:rPr>
              <a:t> </a:t>
            </a:r>
            <a:r>
              <a:rPr sz="2300" spc="15" dirty="0">
                <a:cs typeface="Times New Roman"/>
              </a:rPr>
              <a:t>de</a:t>
            </a:r>
            <a:r>
              <a:rPr sz="2300" spc="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empresa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suministradora</a:t>
            </a:r>
            <a:r>
              <a:rPr sz="2300" spc="-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 </a:t>
            </a:r>
            <a:r>
              <a:rPr sz="2300" spc="-5" dirty="0">
                <a:cs typeface="Times New Roman"/>
              </a:rPr>
              <a:t>electricidad hasta el transformador de </a:t>
            </a:r>
            <a:r>
              <a:rPr sz="2300" spc="5" dirty="0">
                <a:cs typeface="Times New Roman"/>
              </a:rPr>
              <a:t>la </a:t>
            </a:r>
            <a:r>
              <a:rPr sz="2300" spc="-5" dirty="0">
                <a:cs typeface="Times New Roman"/>
              </a:rPr>
              <a:t>instalación </a:t>
            </a:r>
            <a:r>
              <a:rPr sz="2300" dirty="0">
                <a:cs typeface="Times New Roman"/>
              </a:rPr>
              <a:t>que nos </a:t>
            </a:r>
            <a:r>
              <a:rPr sz="2300" spc="-5" dirty="0" err="1">
                <a:cs typeface="Times New Roman"/>
              </a:rPr>
              <a:t>ocupa</a:t>
            </a:r>
            <a:r>
              <a:rPr sz="2300" spc="-5" dirty="0" smtClean="0">
                <a:cs typeface="Times New Roman"/>
              </a:rPr>
              <a:t>.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dirty="0" err="1" smtClean="0">
                <a:cs typeface="Times New Roman"/>
              </a:rPr>
              <a:t>Es</a:t>
            </a:r>
            <a:r>
              <a:rPr sz="2300" spc="-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obligatorio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rellenar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este </a:t>
            </a:r>
            <a:r>
              <a:rPr sz="2300" spc="-5" dirty="0">
                <a:cs typeface="Times New Roman"/>
              </a:rPr>
              <a:t>campo.</a:t>
            </a:r>
            <a:endParaRPr sz="2300" dirty="0">
              <a:cs typeface="Times New Roman"/>
            </a:endParaRPr>
          </a:p>
          <a:p>
            <a:pPr marL="193675" marR="5080" indent="-180340" algn="just">
              <a:lnSpc>
                <a:spcPts val="2300"/>
              </a:lnSpc>
              <a:spcBef>
                <a:spcPts val="915"/>
              </a:spcBef>
              <a:buFont typeface="Symbol"/>
              <a:buChar char=""/>
              <a:tabLst>
                <a:tab pos="194310" algn="l"/>
              </a:tabLst>
            </a:pPr>
            <a:r>
              <a:rPr sz="2300" b="1" spc="-5" dirty="0">
                <a:cs typeface="Times New Roman"/>
              </a:rPr>
              <a:t>Configuración del sistema: </a:t>
            </a:r>
            <a:r>
              <a:rPr sz="2300" spc="-5" dirty="0">
                <a:cs typeface="Times New Roman"/>
              </a:rPr>
              <a:t>hace referencia </a:t>
            </a:r>
            <a:r>
              <a:rPr sz="2300" dirty="0">
                <a:cs typeface="Times New Roman"/>
              </a:rPr>
              <a:t>a </a:t>
            </a:r>
            <a:r>
              <a:rPr sz="2300" spc="-5" dirty="0">
                <a:cs typeface="Times New Roman"/>
              </a:rPr>
              <a:t>los regímenes </a:t>
            </a:r>
            <a:r>
              <a:rPr sz="2300" dirty="0">
                <a:cs typeface="Times New Roman"/>
              </a:rPr>
              <a:t>de </a:t>
            </a:r>
            <a:r>
              <a:rPr sz="2300" spc="-5" dirty="0">
                <a:cs typeface="Times New Roman"/>
              </a:rPr>
              <a:t>neutro, si se </a:t>
            </a:r>
            <a:r>
              <a:rPr sz="2300" dirty="0" err="1" smtClean="0">
                <a:cs typeface="Times New Roman"/>
              </a:rPr>
              <a:t>pulsa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dirty="0" err="1" smtClean="0">
                <a:cs typeface="Times New Roman"/>
              </a:rPr>
              <a:t>sobre</a:t>
            </a:r>
            <a:r>
              <a:rPr sz="2300" spc="-1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 tecla</a:t>
            </a:r>
            <a:r>
              <a:rPr sz="2300" spc="-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-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información </a:t>
            </a:r>
            <a:r>
              <a:rPr sz="2300" spc="-5" dirty="0">
                <a:cs typeface="Times New Roman"/>
              </a:rPr>
              <a:t>anexa,</a:t>
            </a:r>
            <a:r>
              <a:rPr sz="2300" dirty="0">
                <a:cs typeface="Times New Roman"/>
              </a:rPr>
              <a:t> los explica</a:t>
            </a:r>
            <a:r>
              <a:rPr sz="2300" spc="-1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con </a:t>
            </a:r>
            <a:r>
              <a:rPr sz="2300" spc="-5" dirty="0">
                <a:cs typeface="Times New Roman"/>
              </a:rPr>
              <a:t>claridad.</a:t>
            </a:r>
            <a:endParaRPr sz="2300" dirty="0">
              <a:cs typeface="Times New Roman"/>
            </a:endParaRPr>
          </a:p>
          <a:p>
            <a:pPr marL="193675" marR="7620" indent="-180340" algn="just">
              <a:lnSpc>
                <a:spcPts val="2300"/>
              </a:lnSpc>
              <a:spcBef>
                <a:spcPts val="900"/>
              </a:spcBef>
              <a:buFont typeface="Symbol"/>
              <a:buChar char=""/>
              <a:tabLst>
                <a:tab pos="194310" algn="l"/>
              </a:tabLst>
            </a:pPr>
            <a:r>
              <a:rPr sz="2300" b="1" dirty="0">
                <a:cs typeface="Times New Roman"/>
              </a:rPr>
              <a:t>Tipo</a:t>
            </a:r>
            <a:r>
              <a:rPr sz="2300" b="1" spc="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de</a:t>
            </a:r>
            <a:r>
              <a:rPr sz="2300" b="1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interruptor:</a:t>
            </a:r>
            <a:r>
              <a:rPr sz="2300" b="1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es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el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interruptor</a:t>
            </a:r>
            <a:r>
              <a:rPr sz="2300" dirty="0">
                <a:cs typeface="Times New Roman"/>
              </a:rPr>
              <a:t> que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se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coloca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en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el</a:t>
            </a:r>
            <a:r>
              <a:rPr sz="2300" dirty="0">
                <a:cs typeface="Times New Roman"/>
              </a:rPr>
              <a:t> </a:t>
            </a:r>
            <a:r>
              <a:rPr sz="2300" dirty="0" err="1">
                <a:cs typeface="Times New Roman"/>
              </a:rPr>
              <a:t>secundario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 smtClean="0">
                <a:cs typeface="Times New Roman"/>
              </a:rPr>
              <a:t>del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transformador</a:t>
            </a:r>
            <a:r>
              <a:rPr sz="2300" spc="-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como </a:t>
            </a:r>
            <a:r>
              <a:rPr sz="2300" dirty="0">
                <a:cs typeface="Times New Roman"/>
              </a:rPr>
              <a:t>una </a:t>
            </a:r>
            <a:r>
              <a:rPr sz="2300" spc="-5" dirty="0">
                <a:cs typeface="Times New Roman"/>
              </a:rPr>
              <a:t>protección redundante, </a:t>
            </a:r>
            <a:r>
              <a:rPr sz="2300" dirty="0">
                <a:cs typeface="Times New Roman"/>
              </a:rPr>
              <a:t>no </a:t>
            </a:r>
            <a:r>
              <a:rPr sz="2300" spc="-5" dirty="0">
                <a:cs typeface="Times New Roman"/>
              </a:rPr>
              <a:t>se suele poner. </a:t>
            </a:r>
            <a:r>
              <a:rPr sz="2300" dirty="0">
                <a:cs typeface="Times New Roman"/>
              </a:rPr>
              <a:t>Aunque da </a:t>
            </a:r>
            <a:r>
              <a:rPr sz="2300" spc="-5" dirty="0" smtClean="0">
                <a:cs typeface="Times New Roman"/>
              </a:rPr>
              <a:t>las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opciones</a:t>
            </a:r>
            <a:r>
              <a:rPr sz="2300" spc="-5" dirty="0">
                <a:cs typeface="Times New Roman"/>
              </a:rPr>
              <a:t>:</a:t>
            </a:r>
            <a:endParaRPr sz="2300" dirty="0">
              <a:cs typeface="Times New Roman"/>
            </a:endParaRPr>
          </a:p>
          <a:p>
            <a:pPr marL="567055" lvl="1" indent="-195580" algn="just">
              <a:lnSpc>
                <a:spcPts val="2300"/>
              </a:lnSpc>
              <a:spcBef>
                <a:spcPts val="840"/>
              </a:spcBef>
              <a:buFont typeface="Courier New"/>
              <a:buChar char="o"/>
              <a:tabLst>
                <a:tab pos="567690" algn="l"/>
              </a:tabLst>
            </a:pPr>
            <a:r>
              <a:rPr sz="2300" b="1" dirty="0">
                <a:cs typeface="Times New Roman"/>
              </a:rPr>
              <a:t>Ninguno.</a:t>
            </a:r>
          </a:p>
          <a:p>
            <a:pPr marL="567055" lvl="1" indent="-195580" algn="just">
              <a:lnSpc>
                <a:spcPts val="2300"/>
              </a:lnSpc>
              <a:spcBef>
                <a:spcPts val="855"/>
              </a:spcBef>
              <a:buFont typeface="Courier New"/>
              <a:buChar char="o"/>
              <a:tabLst>
                <a:tab pos="567690" algn="l"/>
              </a:tabLst>
            </a:pPr>
            <a:r>
              <a:rPr sz="2300" b="1" spc="-5" dirty="0">
                <a:cs typeface="Times New Roman"/>
              </a:rPr>
              <a:t>Interruptor:</a:t>
            </a:r>
            <a:r>
              <a:rPr sz="2300" b="1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más</a:t>
            </a:r>
            <a:r>
              <a:rPr sz="2300" b="1" spc="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caro</a:t>
            </a:r>
            <a:r>
              <a:rPr sz="2300" b="1" spc="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que</a:t>
            </a:r>
            <a:r>
              <a:rPr sz="2300" b="1" spc="1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los</a:t>
            </a:r>
            <a:r>
              <a:rPr sz="2300" b="1" spc="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fusibles</a:t>
            </a:r>
            <a:r>
              <a:rPr sz="2300" b="1" spc="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y </a:t>
            </a:r>
            <a:r>
              <a:rPr sz="2300" b="1" spc="-5" dirty="0">
                <a:cs typeface="Times New Roman"/>
              </a:rPr>
              <a:t>requiere</a:t>
            </a:r>
            <a:r>
              <a:rPr sz="2300" b="1" dirty="0">
                <a:cs typeface="Times New Roman"/>
              </a:rPr>
              <a:t> más</a:t>
            </a:r>
            <a:r>
              <a:rPr sz="2300" b="1" spc="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mantenimiento.</a:t>
            </a:r>
          </a:p>
          <a:p>
            <a:pPr marL="567055" lvl="1" indent="-195580" algn="just">
              <a:lnSpc>
                <a:spcPts val="2300"/>
              </a:lnSpc>
              <a:spcBef>
                <a:spcPts val="850"/>
              </a:spcBef>
              <a:buFont typeface="Courier New"/>
              <a:buChar char="o"/>
              <a:tabLst>
                <a:tab pos="567690" algn="l"/>
              </a:tabLst>
            </a:pPr>
            <a:r>
              <a:rPr sz="2300" b="1" spc="-5" dirty="0">
                <a:cs typeface="Times New Roman"/>
              </a:rPr>
              <a:t>Seccionador</a:t>
            </a:r>
            <a:r>
              <a:rPr sz="2300" b="1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con</a:t>
            </a:r>
            <a:r>
              <a:rPr sz="2300" b="1" spc="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fusible:</a:t>
            </a:r>
            <a:r>
              <a:rPr sz="2300" b="1" spc="1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no</a:t>
            </a:r>
            <a:r>
              <a:rPr sz="2300" b="1" spc="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rearmable,</a:t>
            </a:r>
            <a:r>
              <a:rPr sz="2300" b="1" spc="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ocupa más</a:t>
            </a:r>
            <a:r>
              <a:rPr sz="2300" b="1" spc="1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espacio.</a:t>
            </a:r>
            <a:endParaRPr sz="2300" b="1" dirty="0">
              <a:cs typeface="Times New Roman"/>
            </a:endParaRPr>
          </a:p>
          <a:p>
            <a:pPr marL="463550" marR="5080" lvl="1" indent="-91440" algn="just">
              <a:lnSpc>
                <a:spcPts val="2300"/>
              </a:lnSpc>
              <a:spcBef>
                <a:spcPts val="805"/>
              </a:spcBef>
              <a:buFont typeface="Courier New"/>
              <a:buChar char="o"/>
              <a:tabLst>
                <a:tab pos="567690" algn="l"/>
              </a:tabLst>
            </a:pPr>
            <a:r>
              <a:rPr sz="2300" b="1" spc="-5" dirty="0">
                <a:cs typeface="Times New Roman"/>
              </a:rPr>
              <a:t>Interruptor</a:t>
            </a:r>
            <a:r>
              <a:rPr sz="2300" b="1" dirty="0">
                <a:cs typeface="Times New Roman"/>
              </a:rPr>
              <a:t> fusible,</a:t>
            </a:r>
            <a:r>
              <a:rPr sz="2300" b="1" spc="27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BT:</a:t>
            </a:r>
            <a:r>
              <a:rPr sz="2300" b="1" spc="280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no</a:t>
            </a:r>
            <a:r>
              <a:rPr sz="2300" b="1" spc="27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rearmable,</a:t>
            </a:r>
            <a:r>
              <a:rPr sz="2300" b="1" spc="27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más</a:t>
            </a:r>
            <a:r>
              <a:rPr sz="2300" b="1" spc="29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compacto,</a:t>
            </a:r>
            <a:r>
              <a:rPr sz="2300" b="1" spc="28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término</a:t>
            </a:r>
            <a:r>
              <a:rPr sz="2300" b="1" spc="275" dirty="0">
                <a:cs typeface="Times New Roman"/>
              </a:rPr>
              <a:t> </a:t>
            </a:r>
            <a:r>
              <a:rPr sz="2300" b="1" dirty="0" err="1">
                <a:cs typeface="Times New Roman"/>
              </a:rPr>
              <a:t>medio</a:t>
            </a:r>
            <a:r>
              <a:rPr sz="2300" b="1" spc="20" dirty="0">
                <a:cs typeface="Times New Roman"/>
              </a:rPr>
              <a:t> </a:t>
            </a:r>
            <a:r>
              <a:rPr sz="2300" b="1" spc="-5" dirty="0" smtClean="0">
                <a:cs typeface="Times New Roman"/>
              </a:rPr>
              <a:t>entre</a:t>
            </a:r>
            <a:r>
              <a:rPr lang="es-ES" sz="2300" b="1" spc="-5" dirty="0" smtClean="0">
                <a:cs typeface="Times New Roman"/>
              </a:rPr>
              <a:t> </a:t>
            </a:r>
            <a:r>
              <a:rPr sz="2300" b="1" spc="-5" dirty="0" err="1" smtClean="0">
                <a:cs typeface="Times New Roman"/>
              </a:rPr>
              <a:t>interruptor</a:t>
            </a:r>
            <a:r>
              <a:rPr sz="2300" b="1" spc="-5" dirty="0" smtClean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y </a:t>
            </a:r>
            <a:r>
              <a:rPr sz="2300" b="1" spc="-5" dirty="0">
                <a:cs typeface="Times New Roman"/>
              </a:rPr>
              <a:t>fusible</a:t>
            </a:r>
            <a:r>
              <a:rPr sz="2300" b="1" spc="-5" dirty="0" smtClean="0">
                <a:cs typeface="Times New Roman"/>
              </a:rPr>
              <a:t>.</a:t>
            </a:r>
            <a:endParaRPr lang="es-ES" sz="2300" b="1" spc="-5" dirty="0" smtClean="0">
              <a:cs typeface="Times New Roman"/>
            </a:endParaRPr>
          </a:p>
          <a:p>
            <a:pPr algn="just">
              <a:lnSpc>
                <a:spcPts val="2300"/>
              </a:lnSpc>
              <a:spcBef>
                <a:spcPts val="25"/>
              </a:spcBef>
            </a:pPr>
            <a:endParaRPr lang="es-ES" sz="2300" dirty="0" smtClean="0">
              <a:cs typeface="Times New Roman"/>
            </a:endParaRPr>
          </a:p>
          <a:p>
            <a:pPr marL="329565" algn="just">
              <a:lnSpc>
                <a:spcPts val="2300"/>
              </a:lnSpc>
            </a:pPr>
            <a:r>
              <a:rPr lang="es-ES" sz="2300" dirty="0" smtClean="0">
                <a:cs typeface="Courier New"/>
              </a:rPr>
              <a:t>o</a:t>
            </a:r>
            <a:r>
              <a:rPr lang="es-ES" sz="2300" spc="110" dirty="0" smtClean="0">
                <a:cs typeface="Courier New"/>
              </a:rPr>
              <a:t> </a:t>
            </a:r>
            <a:r>
              <a:rPr lang="es-ES" sz="2300" spc="-5" dirty="0" smtClean="0">
                <a:cs typeface="Times New Roman"/>
              </a:rPr>
              <a:t>Fusible</a:t>
            </a:r>
            <a:r>
              <a:rPr lang="es-ES" sz="2300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con</a:t>
            </a:r>
            <a:r>
              <a:rPr lang="es-ES" sz="2300" spc="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base:</a:t>
            </a:r>
            <a:r>
              <a:rPr lang="es-ES" sz="2300" spc="10" dirty="0" smtClean="0">
                <a:cs typeface="Times New Roman"/>
              </a:rPr>
              <a:t> </a:t>
            </a:r>
            <a:r>
              <a:rPr lang="es-ES" sz="2300" dirty="0" smtClean="0">
                <a:cs typeface="Times New Roman"/>
              </a:rPr>
              <a:t>no</a:t>
            </a:r>
            <a:r>
              <a:rPr lang="es-ES" sz="2300" spc="5" dirty="0" smtClean="0">
                <a:cs typeface="Times New Roman"/>
              </a:rPr>
              <a:t> </a:t>
            </a:r>
            <a:r>
              <a:rPr lang="es-ES" sz="2300" spc="-5" dirty="0" err="1" smtClean="0">
                <a:cs typeface="Times New Roman"/>
              </a:rPr>
              <a:t>rearmable</a:t>
            </a:r>
            <a:r>
              <a:rPr lang="es-ES" sz="2300" spc="-5" dirty="0" smtClean="0">
                <a:cs typeface="Times New Roman"/>
              </a:rPr>
              <a:t>,</a:t>
            </a:r>
            <a:r>
              <a:rPr lang="es-ES" sz="2300" spc="5" dirty="0" smtClean="0">
                <a:cs typeface="Times New Roman"/>
              </a:rPr>
              <a:t> </a:t>
            </a:r>
            <a:r>
              <a:rPr lang="es-ES" sz="2300" dirty="0" smtClean="0">
                <a:cs typeface="Times New Roman"/>
              </a:rPr>
              <a:t>opción</a:t>
            </a:r>
            <a:r>
              <a:rPr lang="es-ES" sz="2300" spc="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más</a:t>
            </a:r>
            <a:r>
              <a:rPr lang="es-ES" sz="2300" spc="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económica.</a:t>
            </a:r>
            <a:endParaRPr lang="es-ES" sz="2300" dirty="0" smtClean="0">
              <a:cs typeface="Times New Roman"/>
            </a:endParaRPr>
          </a:p>
          <a:p>
            <a:pPr marL="241300" marR="6350" indent="-228600" algn="just">
              <a:lnSpc>
                <a:spcPts val="2300"/>
              </a:lnSpc>
              <a:spcBef>
                <a:spcPts val="905"/>
              </a:spcBef>
              <a:buFont typeface="Symbol"/>
              <a:buChar char=""/>
              <a:tabLst>
                <a:tab pos="241300" algn="l"/>
              </a:tabLst>
            </a:pPr>
            <a:r>
              <a:rPr lang="es-ES" sz="2300" b="1" dirty="0" smtClean="0">
                <a:cs typeface="Times New Roman"/>
              </a:rPr>
              <a:t>Tipo </a:t>
            </a:r>
            <a:r>
              <a:rPr lang="es-ES" sz="2300" b="1" spc="-5" dirty="0" smtClean="0">
                <a:cs typeface="Times New Roman"/>
              </a:rPr>
              <a:t>de conexión: </a:t>
            </a:r>
            <a:r>
              <a:rPr lang="es-ES" sz="2300" spc="-5" dirty="0" smtClean="0">
                <a:cs typeface="Times New Roman"/>
              </a:rPr>
              <a:t>el tipo </a:t>
            </a:r>
            <a:r>
              <a:rPr lang="es-ES" sz="2300" dirty="0" smtClean="0">
                <a:cs typeface="Times New Roman"/>
              </a:rPr>
              <a:t>de unión </a:t>
            </a:r>
            <a:r>
              <a:rPr lang="es-ES" sz="2300" spc="-5" dirty="0" smtClean="0">
                <a:cs typeface="Times New Roman"/>
              </a:rPr>
              <a:t>eléctrica </a:t>
            </a:r>
            <a:r>
              <a:rPr lang="es-ES" sz="2300" dirty="0" smtClean="0">
                <a:cs typeface="Times New Roman"/>
              </a:rPr>
              <a:t>que va a </a:t>
            </a:r>
            <a:r>
              <a:rPr lang="es-ES" sz="2300" spc="-5" dirty="0" smtClean="0">
                <a:cs typeface="Times New Roman"/>
              </a:rPr>
              <a:t>llevar el </a:t>
            </a:r>
            <a:r>
              <a:rPr lang="es-ES" sz="2300" dirty="0" smtClean="0">
                <a:cs typeface="Times New Roman"/>
              </a:rPr>
              <a:t>suministro </a:t>
            </a:r>
            <a:r>
              <a:rPr lang="es-ES" sz="2300" spc="-5" dirty="0" smtClean="0">
                <a:cs typeface="Times New Roman"/>
              </a:rPr>
              <a:t>desde </a:t>
            </a:r>
            <a:r>
              <a:rPr lang="es-ES" sz="2300" spc="-5" dirty="0" smtClean="0">
                <a:cs typeface="Times New Roman"/>
              </a:rPr>
              <a:t>el secundario</a:t>
            </a:r>
            <a:r>
              <a:rPr lang="es-ES" sz="2300" spc="-4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del</a:t>
            </a:r>
            <a:r>
              <a:rPr lang="es-ES" sz="2300" spc="-40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transformador</a:t>
            </a:r>
            <a:r>
              <a:rPr lang="es-ES" sz="2300" spc="-4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hasta</a:t>
            </a:r>
            <a:r>
              <a:rPr lang="es-ES" sz="2300" spc="-40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el</a:t>
            </a:r>
            <a:r>
              <a:rPr lang="es-ES" sz="2300" spc="-45" dirty="0" smtClean="0">
                <a:cs typeface="Times New Roman"/>
              </a:rPr>
              <a:t> </a:t>
            </a:r>
            <a:r>
              <a:rPr lang="es-ES" sz="2300" dirty="0" smtClean="0">
                <a:cs typeface="Times New Roman"/>
              </a:rPr>
              <a:t>cuadro</a:t>
            </a:r>
            <a:r>
              <a:rPr lang="es-ES" sz="2300" spc="-4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general</a:t>
            </a:r>
            <a:r>
              <a:rPr lang="es-ES" sz="2300" spc="-40" dirty="0" smtClean="0">
                <a:cs typeface="Times New Roman"/>
              </a:rPr>
              <a:t> </a:t>
            </a:r>
            <a:r>
              <a:rPr lang="es-ES" sz="2300" dirty="0" smtClean="0">
                <a:cs typeface="Times New Roman"/>
              </a:rPr>
              <a:t>de</a:t>
            </a:r>
            <a:r>
              <a:rPr lang="es-ES" sz="2300" spc="-4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baja</a:t>
            </a:r>
            <a:r>
              <a:rPr lang="es-ES" sz="2300" spc="-50" dirty="0" smtClean="0">
                <a:cs typeface="Times New Roman"/>
              </a:rPr>
              <a:t> </a:t>
            </a:r>
            <a:r>
              <a:rPr lang="es-ES" sz="2300" dirty="0" smtClean="0">
                <a:cs typeface="Times New Roman"/>
              </a:rPr>
              <a:t>tensión</a:t>
            </a:r>
            <a:r>
              <a:rPr lang="es-ES" sz="2300" spc="-40" dirty="0" smtClean="0">
                <a:cs typeface="Times New Roman"/>
              </a:rPr>
              <a:t> </a:t>
            </a:r>
            <a:r>
              <a:rPr lang="es-ES" sz="2300" dirty="0" smtClean="0">
                <a:cs typeface="Times New Roman"/>
              </a:rPr>
              <a:t>(CGBT)</a:t>
            </a:r>
            <a:r>
              <a:rPr lang="es-ES" sz="2300" spc="-4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situado aguas</a:t>
            </a:r>
            <a:r>
              <a:rPr lang="es-ES" sz="2300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abajo.</a:t>
            </a:r>
            <a:r>
              <a:rPr lang="es-ES" sz="2300" spc="10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Hay</a:t>
            </a:r>
            <a:r>
              <a:rPr lang="es-ES" sz="2300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tres</a:t>
            </a:r>
            <a:r>
              <a:rPr lang="es-ES" sz="2300" dirty="0" smtClean="0">
                <a:cs typeface="Times New Roman"/>
              </a:rPr>
              <a:t> tipos de</a:t>
            </a:r>
            <a:r>
              <a:rPr lang="es-ES" sz="2300" spc="-5" dirty="0" smtClean="0">
                <a:cs typeface="Times New Roman"/>
              </a:rPr>
              <a:t> conexionado:</a:t>
            </a:r>
            <a:endParaRPr lang="es-ES" sz="2300" dirty="0" smtClean="0">
              <a:cs typeface="Times New Roman"/>
            </a:endParaRPr>
          </a:p>
          <a:p>
            <a:pPr marL="524510" lvl="1" indent="-195580" algn="just">
              <a:lnSpc>
                <a:spcPts val="2300"/>
              </a:lnSpc>
              <a:spcBef>
                <a:spcPts val="855"/>
              </a:spcBef>
              <a:buFont typeface="Courier New"/>
              <a:buChar char="o"/>
              <a:tabLst>
                <a:tab pos="525145" algn="l"/>
              </a:tabLst>
            </a:pPr>
            <a:r>
              <a:rPr lang="es-ES" sz="2300" b="1" spc="-5" dirty="0" smtClean="0">
                <a:cs typeface="Times New Roman"/>
              </a:rPr>
              <a:t>Cable </a:t>
            </a:r>
            <a:r>
              <a:rPr lang="es-ES" sz="2300" b="1" dirty="0" smtClean="0">
                <a:cs typeface="Times New Roman"/>
              </a:rPr>
              <a:t>/ </a:t>
            </a:r>
            <a:r>
              <a:rPr lang="es-ES" sz="2300" b="1" spc="-5" dirty="0" smtClean="0">
                <a:cs typeface="Times New Roman"/>
              </a:rPr>
              <a:t>línea: </a:t>
            </a:r>
            <a:r>
              <a:rPr lang="es-ES" sz="2300" b="1" dirty="0" smtClean="0">
                <a:cs typeface="Times New Roman"/>
              </a:rPr>
              <a:t>el conductor</a:t>
            </a:r>
            <a:r>
              <a:rPr lang="es-ES" sz="2300" b="1" spc="-5" dirty="0" smtClean="0">
                <a:cs typeface="Times New Roman"/>
              </a:rPr>
              <a:t> </a:t>
            </a:r>
            <a:r>
              <a:rPr lang="es-ES" sz="2300" b="1" spc="-10" dirty="0" smtClean="0">
                <a:cs typeface="Times New Roman"/>
              </a:rPr>
              <a:t>es</a:t>
            </a:r>
            <a:r>
              <a:rPr lang="es-ES" sz="2300" b="1" dirty="0" smtClean="0">
                <a:cs typeface="Times New Roman"/>
              </a:rPr>
              <a:t> un</a:t>
            </a:r>
            <a:r>
              <a:rPr lang="es-ES" sz="2300" b="1" spc="-5" dirty="0" smtClean="0">
                <a:cs typeface="Times New Roman"/>
              </a:rPr>
              <a:t> cable.</a:t>
            </a:r>
            <a:endParaRPr lang="es-ES" sz="2300" b="1" dirty="0" smtClean="0">
              <a:cs typeface="Times New Roman"/>
            </a:endParaRPr>
          </a:p>
          <a:p>
            <a:pPr marL="690880" marR="5080" lvl="1" indent="-361315" algn="just">
              <a:lnSpc>
                <a:spcPts val="2300"/>
              </a:lnSpc>
              <a:spcBef>
                <a:spcPts val="910"/>
              </a:spcBef>
              <a:buFont typeface="Courier New"/>
              <a:buChar char="o"/>
              <a:tabLst>
                <a:tab pos="690880" algn="l"/>
              </a:tabLst>
            </a:pPr>
            <a:r>
              <a:rPr lang="es-ES" sz="2300" b="1" spc="-5" dirty="0" smtClean="0">
                <a:cs typeface="Times New Roman"/>
              </a:rPr>
              <a:t>Barras: el conductor son </a:t>
            </a:r>
            <a:r>
              <a:rPr lang="es-ES" sz="2300" b="1" dirty="0" smtClean="0">
                <a:cs typeface="Times New Roman"/>
              </a:rPr>
              <a:t>pletinas de cobre o aluminio </a:t>
            </a:r>
            <a:r>
              <a:rPr lang="es-ES" sz="2300" b="1" spc="-5" dirty="0" smtClean="0">
                <a:cs typeface="Times New Roman"/>
              </a:rPr>
              <a:t>rígidas desnudas </a:t>
            </a:r>
            <a:r>
              <a:rPr lang="es-ES" sz="2300" b="1" dirty="0" smtClean="0">
                <a:cs typeface="Times New Roman"/>
              </a:rPr>
              <a:t>o </a:t>
            </a:r>
            <a:r>
              <a:rPr lang="es-ES" sz="2300" b="1" spc="-5" dirty="0" smtClean="0">
                <a:cs typeface="Times New Roman"/>
              </a:rPr>
              <a:t>pintadas </a:t>
            </a:r>
            <a:r>
              <a:rPr lang="es-ES" sz="2300" b="1" spc="-5" dirty="0" smtClean="0">
                <a:cs typeface="Times New Roman"/>
              </a:rPr>
              <a:t>(mejor </a:t>
            </a:r>
            <a:r>
              <a:rPr lang="es-ES" sz="2300" b="1" dirty="0" smtClean="0">
                <a:cs typeface="Times New Roman"/>
              </a:rPr>
              <a:t>disipación de </a:t>
            </a:r>
            <a:r>
              <a:rPr lang="es-ES" sz="2300" b="1" spc="-5" dirty="0" smtClean="0">
                <a:cs typeface="Times New Roman"/>
              </a:rPr>
              <a:t>calor </a:t>
            </a:r>
            <a:r>
              <a:rPr lang="es-ES" sz="2300" b="1" dirty="0" smtClean="0">
                <a:cs typeface="Times New Roman"/>
              </a:rPr>
              <a:t>por radiación), </a:t>
            </a:r>
            <a:r>
              <a:rPr lang="es-ES" sz="2300" b="1" spc="-5" dirty="0" smtClean="0">
                <a:cs typeface="Times New Roman"/>
              </a:rPr>
              <a:t>son </a:t>
            </a:r>
            <a:r>
              <a:rPr lang="es-ES" sz="2300" b="1" dirty="0" smtClean="0">
                <a:cs typeface="Times New Roman"/>
              </a:rPr>
              <a:t>más </a:t>
            </a:r>
            <a:r>
              <a:rPr lang="es-ES" sz="2300" b="1" spc="-5" dirty="0" smtClean="0">
                <a:cs typeface="Times New Roman"/>
              </a:rPr>
              <a:t>baratas, </a:t>
            </a:r>
            <a:r>
              <a:rPr lang="es-ES" sz="2300" b="1" dirty="0" smtClean="0">
                <a:cs typeface="Times New Roman"/>
              </a:rPr>
              <a:t>menor </a:t>
            </a:r>
            <a:r>
              <a:rPr lang="es-ES" sz="2300" b="1" spc="-5" dirty="0" smtClean="0">
                <a:cs typeface="Times New Roman"/>
              </a:rPr>
              <a:t>peso </a:t>
            </a:r>
            <a:r>
              <a:rPr lang="es-ES" sz="2300" b="1" dirty="0" smtClean="0">
                <a:cs typeface="Times New Roman"/>
              </a:rPr>
              <a:t>sobre todo para </a:t>
            </a:r>
            <a:r>
              <a:rPr lang="es-ES" sz="2300" b="1" spc="-5" dirty="0" smtClean="0">
                <a:cs typeface="Times New Roman"/>
              </a:rPr>
              <a:t>mayores intensidades </a:t>
            </a:r>
            <a:r>
              <a:rPr lang="es-ES" sz="2300" b="1" dirty="0" smtClean="0">
                <a:cs typeface="Times New Roman"/>
              </a:rPr>
              <a:t>(&gt;200 </a:t>
            </a:r>
            <a:r>
              <a:rPr lang="es-ES" sz="2300" b="1" spc="-5" dirty="0" smtClean="0">
                <a:cs typeface="Times New Roman"/>
              </a:rPr>
              <a:t>A), </a:t>
            </a:r>
            <a:r>
              <a:rPr lang="es-ES" sz="2300" b="1" dirty="0" smtClean="0">
                <a:cs typeface="Times New Roman"/>
              </a:rPr>
              <a:t>más </a:t>
            </a:r>
            <a:r>
              <a:rPr lang="es-ES" sz="2300" b="1" spc="-5" dirty="0" smtClean="0">
                <a:cs typeface="Times New Roman"/>
              </a:rPr>
              <a:t>resistente </a:t>
            </a:r>
            <a:r>
              <a:rPr lang="es-ES" sz="2300" b="1" dirty="0" smtClean="0">
                <a:cs typeface="Times New Roman"/>
              </a:rPr>
              <a:t>a </a:t>
            </a:r>
            <a:r>
              <a:rPr lang="es-ES" sz="2300" b="1" spc="-5" dirty="0" smtClean="0">
                <a:cs typeface="Times New Roman"/>
              </a:rPr>
              <a:t>los roedores</a:t>
            </a:r>
            <a:r>
              <a:rPr lang="es-ES" sz="2300" b="1" spc="-5" dirty="0" smtClean="0">
                <a:cs typeface="Times New Roman"/>
              </a:rPr>
              <a:t>,</a:t>
            </a:r>
            <a:r>
              <a:rPr lang="es-ES" sz="2300" b="1" spc="-4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mayor</a:t>
            </a:r>
            <a:r>
              <a:rPr lang="es-ES" sz="2300" b="1" spc="-4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resistencia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a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temperaturas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extremas,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y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a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sobrecargas.</a:t>
            </a:r>
            <a:r>
              <a:rPr lang="es-ES" sz="2300" b="1" spc="-3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Pero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spc="10" dirty="0" smtClean="0">
                <a:cs typeface="Times New Roman"/>
              </a:rPr>
              <a:t>su </a:t>
            </a:r>
            <a:r>
              <a:rPr lang="es-ES" sz="2300" b="1" spc="-5" dirty="0" smtClean="0">
                <a:cs typeface="Times New Roman"/>
              </a:rPr>
              <a:t>naturaleza </a:t>
            </a:r>
            <a:r>
              <a:rPr lang="es-ES" sz="2300" b="1" dirty="0" smtClean="0">
                <a:cs typeface="Times New Roman"/>
              </a:rPr>
              <a:t>rígida conlleva </a:t>
            </a:r>
            <a:r>
              <a:rPr lang="es-ES" sz="2300" b="1" spc="-5" dirty="0" smtClean="0">
                <a:cs typeface="Times New Roman"/>
              </a:rPr>
              <a:t>desventajas </a:t>
            </a:r>
            <a:r>
              <a:rPr lang="es-ES" sz="2300" b="1" dirty="0" smtClean="0">
                <a:cs typeface="Times New Roman"/>
              </a:rPr>
              <a:t>y </a:t>
            </a:r>
            <a:r>
              <a:rPr lang="es-ES" sz="2300" b="1" spc="-5" dirty="0" smtClean="0">
                <a:cs typeface="Times New Roman"/>
              </a:rPr>
              <a:t>restricciones en los lugares </a:t>
            </a:r>
            <a:r>
              <a:rPr lang="es-ES" sz="2300" b="1" dirty="0" smtClean="0">
                <a:cs typeface="Times New Roman"/>
              </a:rPr>
              <a:t>de </a:t>
            </a:r>
            <a:r>
              <a:rPr lang="es-ES" sz="2300" b="1" dirty="0" smtClean="0">
                <a:cs typeface="Times New Roman"/>
              </a:rPr>
              <a:t>su </a:t>
            </a:r>
            <a:r>
              <a:rPr lang="es-ES" sz="2300" b="1" spc="-5" dirty="0" smtClean="0">
                <a:cs typeface="Times New Roman"/>
              </a:rPr>
              <a:t>instalación</a:t>
            </a:r>
            <a:r>
              <a:rPr lang="es-ES" sz="2300" b="1" spc="-5" dirty="0" smtClean="0">
                <a:cs typeface="Times New Roman"/>
              </a:rPr>
              <a:t>. </a:t>
            </a:r>
            <a:r>
              <a:rPr lang="es-ES" sz="2300" b="1" dirty="0" smtClean="0">
                <a:cs typeface="Times New Roman"/>
              </a:rPr>
              <a:t>En </a:t>
            </a:r>
            <a:r>
              <a:rPr lang="es-ES" sz="2300" b="1" spc="-5" dirty="0" smtClean="0">
                <a:cs typeface="Times New Roman"/>
              </a:rPr>
              <a:t>general, los instaladores prefieren el uso </a:t>
            </a:r>
            <a:r>
              <a:rPr lang="es-ES" sz="2300" b="1" dirty="0" smtClean="0">
                <a:cs typeface="Times New Roman"/>
              </a:rPr>
              <a:t>de </a:t>
            </a:r>
            <a:r>
              <a:rPr lang="es-ES" sz="2300" b="1" spc="-5" dirty="0" smtClean="0">
                <a:cs typeface="Times New Roman"/>
              </a:rPr>
              <a:t>barras en </a:t>
            </a:r>
            <a:r>
              <a:rPr lang="es-ES" sz="2300" b="1" dirty="0" smtClean="0">
                <a:cs typeface="Times New Roman"/>
              </a:rPr>
              <a:t>lugar </a:t>
            </a:r>
            <a:r>
              <a:rPr lang="es-ES" sz="2300" b="1" dirty="0" smtClean="0">
                <a:cs typeface="Times New Roman"/>
              </a:rPr>
              <a:t>de </a:t>
            </a:r>
            <a:r>
              <a:rPr lang="es-ES" sz="2300" b="1" spc="-5" dirty="0" smtClean="0">
                <a:cs typeface="Times New Roman"/>
              </a:rPr>
              <a:t>cables</a:t>
            </a:r>
            <a:r>
              <a:rPr lang="es-ES" sz="2300" b="1" spc="-6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para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intensidades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superiores</a:t>
            </a:r>
            <a:r>
              <a:rPr lang="es-ES" sz="2300" b="1" spc="-4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a</a:t>
            </a:r>
            <a:r>
              <a:rPr lang="es-ES" sz="2300" b="1" spc="-6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los</a:t>
            </a:r>
            <a:r>
              <a:rPr lang="es-ES" sz="2300" b="1" spc="-4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200</a:t>
            </a:r>
            <a:r>
              <a:rPr lang="es-ES" sz="2300" b="1" spc="-5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A.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Ya</a:t>
            </a:r>
            <a:r>
              <a:rPr lang="es-ES" sz="2300" b="1" spc="-3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que,</a:t>
            </a:r>
            <a:r>
              <a:rPr lang="es-ES" sz="2300" b="1" spc="-3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a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igualdad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de</a:t>
            </a:r>
            <a:r>
              <a:rPr lang="es-ES" sz="2300" b="1" spc="-5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sección </a:t>
            </a:r>
            <a:r>
              <a:rPr lang="es-ES" sz="2300" b="1" spc="-5" dirty="0" smtClean="0">
                <a:cs typeface="Times New Roman"/>
              </a:rPr>
              <a:t>transversal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y</a:t>
            </a:r>
            <a:r>
              <a:rPr lang="es-ES" sz="2300" b="1" spc="-1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temperaturas</a:t>
            </a:r>
            <a:r>
              <a:rPr lang="es-ES" sz="2300" b="1" spc="-1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de</a:t>
            </a:r>
            <a:r>
              <a:rPr lang="es-ES" sz="2300" b="1" spc="-2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régimen estacionario,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las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barras</a:t>
            </a:r>
            <a:r>
              <a:rPr lang="es-ES" sz="2300" b="1" spc="-1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admiten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mayor </a:t>
            </a:r>
            <a:r>
              <a:rPr lang="es-ES" sz="2300" b="1" spc="-5" dirty="0" smtClean="0">
                <a:cs typeface="Times New Roman"/>
              </a:rPr>
              <a:t>intensidad </a:t>
            </a:r>
            <a:r>
              <a:rPr lang="es-ES" sz="2300" b="1" dirty="0" smtClean="0">
                <a:cs typeface="Times New Roman"/>
              </a:rPr>
              <a:t>que </a:t>
            </a:r>
            <a:r>
              <a:rPr lang="es-ES" sz="2300" b="1" spc="-5" dirty="0" smtClean="0">
                <a:cs typeface="Times New Roman"/>
              </a:rPr>
              <a:t>los cables, dado </a:t>
            </a:r>
            <a:r>
              <a:rPr lang="es-ES" sz="2300" b="1" dirty="0" smtClean="0">
                <a:cs typeface="Times New Roman"/>
              </a:rPr>
              <a:t>que </a:t>
            </a:r>
            <a:r>
              <a:rPr lang="es-ES" sz="2300" b="1" spc="-5" dirty="0" smtClean="0">
                <a:cs typeface="Times New Roman"/>
              </a:rPr>
              <a:t>los recubrimientos </a:t>
            </a:r>
            <a:r>
              <a:rPr lang="es-ES" sz="2300" b="1" dirty="0" smtClean="0">
                <a:cs typeface="Times New Roman"/>
              </a:rPr>
              <a:t>de </a:t>
            </a:r>
            <a:r>
              <a:rPr lang="es-ES" sz="2300" b="1" spc="-5" dirty="0" smtClean="0">
                <a:cs typeface="Times New Roman"/>
              </a:rPr>
              <a:t>estos actúan </a:t>
            </a:r>
            <a:r>
              <a:rPr lang="es-ES" sz="2300" b="1" dirty="0" smtClean="0">
                <a:cs typeface="Times New Roman"/>
              </a:rPr>
              <a:t>como </a:t>
            </a:r>
            <a:r>
              <a:rPr lang="es-ES" sz="2300" b="1" spc="-5" dirty="0" smtClean="0">
                <a:cs typeface="Times New Roman"/>
              </a:rPr>
              <a:t>aislante </a:t>
            </a:r>
            <a:r>
              <a:rPr lang="es-ES" sz="2300" b="1" spc="-5" dirty="0" smtClean="0">
                <a:cs typeface="Times New Roman"/>
              </a:rPr>
              <a:t>térmico </a:t>
            </a:r>
            <a:r>
              <a:rPr lang="es-ES" sz="2300" b="1" dirty="0" smtClean="0">
                <a:cs typeface="Times New Roman"/>
              </a:rPr>
              <a:t>dificultando la </a:t>
            </a:r>
            <a:r>
              <a:rPr lang="es-ES" sz="2300" b="1" spc="-5" dirty="0" smtClean="0">
                <a:cs typeface="Times New Roman"/>
              </a:rPr>
              <a:t>evacuación del </a:t>
            </a:r>
            <a:r>
              <a:rPr lang="es-ES" sz="2300" b="1" dirty="0" smtClean="0">
                <a:cs typeface="Times New Roman"/>
              </a:rPr>
              <a:t>calor. En </a:t>
            </a:r>
            <a:r>
              <a:rPr lang="es-ES" sz="2300" b="1" spc="-5" dirty="0" smtClean="0">
                <a:cs typeface="Times New Roman"/>
              </a:rPr>
              <a:t>el </a:t>
            </a:r>
            <a:r>
              <a:rPr lang="es-ES" sz="2300" b="1" dirty="0" smtClean="0">
                <a:cs typeface="Times New Roman"/>
              </a:rPr>
              <a:t>caso de que </a:t>
            </a:r>
            <a:r>
              <a:rPr lang="es-ES" sz="2300" b="1" spc="-5" dirty="0" smtClean="0">
                <a:cs typeface="Times New Roman"/>
              </a:rPr>
              <a:t>se seleccione</a:t>
            </a:r>
            <a:r>
              <a:rPr lang="es-ES" sz="2300" b="1" spc="-2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barras</a:t>
            </a:r>
            <a:r>
              <a:rPr lang="es-ES" sz="2300" b="1" spc="-1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se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abrirá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un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campo</a:t>
            </a:r>
            <a:r>
              <a:rPr lang="es-ES" sz="2300" b="1" spc="-1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adicional</a:t>
            </a:r>
            <a:r>
              <a:rPr lang="es-ES" sz="2300" b="1" spc="-1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para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elegir</a:t>
            </a:r>
            <a:r>
              <a:rPr lang="es-ES" sz="2300" b="1" spc="-2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entre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los</a:t>
            </a:r>
            <a:r>
              <a:rPr lang="es-ES" sz="2300" b="1" spc="-1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diferentes </a:t>
            </a:r>
            <a:r>
              <a:rPr lang="es-ES" sz="2300" b="1" dirty="0" smtClean="0">
                <a:cs typeface="Times New Roman"/>
              </a:rPr>
              <a:t>modelos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de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barras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que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ofrece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spc="-5" dirty="0" err="1" smtClean="0">
                <a:cs typeface="Times New Roman"/>
              </a:rPr>
              <a:t>Simaris</a:t>
            </a:r>
            <a:r>
              <a:rPr lang="es-ES" sz="2300" b="1" spc="-5" dirty="0" smtClean="0">
                <a:cs typeface="Times New Roman"/>
              </a:rPr>
              <a:t>,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dentro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del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catálogo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de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Siemens.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Dando como </a:t>
            </a:r>
            <a:r>
              <a:rPr lang="es-ES" sz="2300" b="1" spc="-5" dirty="0" smtClean="0">
                <a:cs typeface="Times New Roman"/>
              </a:rPr>
              <a:t>datos </a:t>
            </a:r>
            <a:r>
              <a:rPr lang="es-ES" sz="2300" b="1" dirty="0" smtClean="0">
                <a:cs typeface="Times New Roman"/>
              </a:rPr>
              <a:t>la </a:t>
            </a:r>
            <a:r>
              <a:rPr lang="es-ES" sz="2300" b="1" spc="-5" dirty="0" smtClean="0">
                <a:cs typeface="Times New Roman"/>
              </a:rPr>
              <a:t>intensidad nominal </a:t>
            </a:r>
            <a:r>
              <a:rPr lang="es-ES" sz="2300" b="1" spc="-10" dirty="0" smtClean="0">
                <a:cs typeface="Times New Roman"/>
              </a:rPr>
              <a:t>In </a:t>
            </a:r>
            <a:r>
              <a:rPr lang="es-ES" sz="2300" b="1" dirty="0" smtClean="0">
                <a:cs typeface="Times New Roman"/>
              </a:rPr>
              <a:t>que soportan y la </a:t>
            </a:r>
            <a:r>
              <a:rPr lang="es-ES" sz="2300" b="1" spc="-5" dirty="0" smtClean="0">
                <a:cs typeface="Times New Roman"/>
              </a:rPr>
              <a:t>clase </a:t>
            </a:r>
            <a:r>
              <a:rPr lang="es-ES" sz="2300" b="1" dirty="0" smtClean="0">
                <a:cs typeface="Times New Roman"/>
              </a:rPr>
              <a:t>de </a:t>
            </a:r>
            <a:r>
              <a:rPr lang="es-ES" sz="2300" b="1" spc="-5" dirty="0" smtClean="0">
                <a:cs typeface="Times New Roman"/>
              </a:rPr>
              <a:t>aislamiento </a:t>
            </a:r>
            <a:r>
              <a:rPr lang="es-ES" sz="2300" b="1" spc="-10" dirty="0" smtClean="0">
                <a:cs typeface="Times New Roman"/>
              </a:rPr>
              <a:t>IP</a:t>
            </a:r>
            <a:r>
              <a:rPr lang="es-ES" sz="2300" b="1" spc="-10" dirty="0" smtClean="0">
                <a:cs typeface="Times New Roman"/>
              </a:rPr>
              <a:t>.</a:t>
            </a:r>
            <a:r>
              <a:rPr lang="es-ES" sz="2300" b="1" spc="-5" dirty="0" smtClean="0">
                <a:cs typeface="Times New Roman"/>
              </a:rPr>
              <a:t> Ver</a:t>
            </a:r>
            <a:r>
              <a:rPr lang="es-ES" sz="2300" b="1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300" b="1" spc="-10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300" b="1" dirty="0" smtClean="0">
                <a:cs typeface="Times New Roman"/>
                <a:hlinkClick r:id="rId2" action="ppaction://hlinksldjump"/>
              </a:rPr>
              <a:t>39.</a:t>
            </a:r>
            <a:endParaRPr lang="es-ES" sz="2300" b="1" dirty="0" smtClean="0">
              <a:cs typeface="Times New Roman"/>
            </a:endParaRPr>
          </a:p>
          <a:p>
            <a:pPr marL="690880" marR="6985" lvl="1" indent="-361315" algn="just">
              <a:lnSpc>
                <a:spcPts val="2300"/>
              </a:lnSpc>
              <a:spcBef>
                <a:spcPts val="35"/>
              </a:spcBef>
              <a:buFont typeface="Courier New"/>
              <a:buChar char="o"/>
              <a:tabLst>
                <a:tab pos="690880" algn="l"/>
              </a:tabLst>
            </a:pPr>
            <a:r>
              <a:rPr lang="es-ES" sz="2300" b="1" spc="-5" dirty="0" smtClean="0">
                <a:cs typeface="Times New Roman"/>
              </a:rPr>
              <a:t>Conexión directa: </a:t>
            </a:r>
            <a:r>
              <a:rPr lang="es-ES" sz="2300" b="1" dirty="0" smtClean="0">
                <a:cs typeface="Times New Roman"/>
              </a:rPr>
              <a:t>no deja </a:t>
            </a:r>
            <a:r>
              <a:rPr lang="es-ES" sz="2300" b="1" spc="-5" dirty="0" smtClean="0">
                <a:cs typeface="Times New Roman"/>
              </a:rPr>
              <a:t>espacio </a:t>
            </a:r>
            <a:r>
              <a:rPr lang="es-ES" sz="2300" b="1" dirty="0" smtClean="0">
                <a:cs typeface="Times New Roman"/>
              </a:rPr>
              <a:t>entre </a:t>
            </a:r>
            <a:r>
              <a:rPr lang="es-ES" sz="2300" b="1" spc="-5" dirty="0" smtClean="0">
                <a:cs typeface="Times New Roman"/>
              </a:rPr>
              <a:t>el </a:t>
            </a:r>
            <a:r>
              <a:rPr lang="es-ES" sz="2300" b="1" dirty="0" smtClean="0">
                <a:cs typeface="Times New Roman"/>
              </a:rPr>
              <a:t>secundario </a:t>
            </a:r>
            <a:r>
              <a:rPr lang="es-ES" sz="2300" b="1" spc="-5" dirty="0" smtClean="0">
                <a:cs typeface="Times New Roman"/>
              </a:rPr>
              <a:t>del transformador </a:t>
            </a:r>
            <a:r>
              <a:rPr lang="es-ES" sz="2300" b="1" dirty="0" smtClean="0">
                <a:cs typeface="Times New Roman"/>
              </a:rPr>
              <a:t>y </a:t>
            </a:r>
            <a:r>
              <a:rPr lang="es-ES" sz="2300" b="1" spc="-5" dirty="0" smtClean="0">
                <a:cs typeface="Times New Roman"/>
              </a:rPr>
              <a:t>el elemento</a:t>
            </a:r>
            <a:r>
              <a:rPr lang="es-ES" sz="2300" b="1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que </a:t>
            </a:r>
            <a:r>
              <a:rPr lang="es-ES" sz="2300" b="1" spc="-5" dirty="0" smtClean="0">
                <a:cs typeface="Times New Roman"/>
              </a:rPr>
              <a:t>se</a:t>
            </a:r>
            <a:r>
              <a:rPr lang="es-ES" sz="2300" b="1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conecte</a:t>
            </a:r>
            <a:r>
              <a:rPr lang="es-ES" sz="2300" b="1" spc="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aguas</a:t>
            </a:r>
            <a:r>
              <a:rPr lang="es-ES" sz="2300" b="1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abajo.</a:t>
            </a:r>
            <a:endParaRPr lang="es-ES" sz="2300" b="1" dirty="0" smtClean="0">
              <a:cs typeface="Times New Roman"/>
            </a:endParaRPr>
          </a:p>
          <a:p>
            <a:pPr marL="463550" marR="5080" lvl="1" indent="-91440">
              <a:lnSpc>
                <a:spcPct val="103299"/>
              </a:lnSpc>
              <a:spcBef>
                <a:spcPts val="805"/>
              </a:spcBef>
              <a:buFont typeface="Courier New"/>
              <a:buChar char="o"/>
              <a:tabLst>
                <a:tab pos="567690" algn="l"/>
              </a:tabLst>
            </a:pPr>
            <a:endParaRPr sz="2400" b="1" dirty="0">
              <a:latin typeface="Times New Roman"/>
              <a:cs typeface="Times New Roman"/>
            </a:endParaRPr>
          </a:p>
        </p:txBody>
      </p:sp>
      <p:pic>
        <p:nvPicPr>
          <p:cNvPr id="12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96356" y="253747"/>
            <a:ext cx="3423529" cy="9131553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5138486" y="9613900"/>
            <a:ext cx="358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39: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sistemas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barras.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818356" y="317500"/>
            <a:ext cx="17678400" cy="28571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850" dirty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Longitud:</a:t>
            </a:r>
            <a:r>
              <a:rPr sz="2400" b="1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existirá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haber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elegido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conexión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directa.</a:t>
            </a:r>
            <a:endParaRPr sz="2400" dirty="0">
              <a:cs typeface="Times New Roman"/>
            </a:endParaRPr>
          </a:p>
          <a:p>
            <a:pPr marL="553085" marR="5080" indent="-228600" algn="just">
              <a:spcBef>
                <a:spcPts val="1019"/>
              </a:spcBef>
              <a:buFont typeface="Symbol"/>
              <a:buChar char=""/>
              <a:tabLst>
                <a:tab pos="553720" algn="l"/>
              </a:tabLst>
            </a:pPr>
            <a:r>
              <a:rPr sz="2400" b="1" dirty="0">
                <a:cs typeface="Times New Roman"/>
              </a:rPr>
              <a:t>Tipo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interruptor:</a:t>
            </a:r>
            <a:r>
              <a:rPr sz="2400" b="1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interruptor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general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cuadro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aguas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abajo</a:t>
            </a:r>
            <a:r>
              <a:rPr sz="240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transformador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suele ser el </a:t>
            </a:r>
            <a:r>
              <a:rPr sz="2400" dirty="0">
                <a:cs typeface="Times New Roman"/>
              </a:rPr>
              <a:t>CGBT. </a:t>
            </a:r>
            <a:r>
              <a:rPr sz="2400" spc="-5" dirty="0">
                <a:cs typeface="Times New Roman"/>
              </a:rPr>
              <a:t>Ofreciendo prácticamente las </a:t>
            </a:r>
            <a:r>
              <a:rPr sz="2400" spc="-5" dirty="0" err="1">
                <a:cs typeface="Times New Roman"/>
              </a:rPr>
              <a:t>mismas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opciones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en el </a:t>
            </a:r>
            <a:r>
              <a:rPr sz="2400" dirty="0">
                <a:cs typeface="Times New Roman"/>
              </a:rPr>
              <a:t>interruptor del </a:t>
            </a:r>
            <a:r>
              <a:rPr sz="2400" spc="-5" dirty="0">
                <a:cs typeface="Times New Roman"/>
              </a:rPr>
              <a:t>secundario del </a:t>
            </a:r>
            <a:r>
              <a:rPr sz="2400" dirty="0">
                <a:cs typeface="Times New Roman"/>
              </a:rPr>
              <a:t>transformador y </a:t>
            </a:r>
            <a:r>
              <a:rPr sz="2400" spc="-5" dirty="0">
                <a:cs typeface="Times New Roman"/>
              </a:rPr>
              <a:t>si ese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se </a:t>
            </a:r>
            <a:r>
              <a:rPr sz="2400" spc="5" dirty="0">
                <a:cs typeface="Times New Roman"/>
              </a:rPr>
              <a:t>ha </a:t>
            </a:r>
            <a:r>
              <a:rPr sz="2400" spc="-5" dirty="0" err="1">
                <a:cs typeface="Times New Roman"/>
              </a:rPr>
              <a:t>puesto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obligatorio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ponerlo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ahora,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así</a:t>
            </a:r>
            <a:r>
              <a:rPr sz="2400" dirty="0">
                <a:cs typeface="Times New Roman"/>
              </a:rPr>
              <a:t> tener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dirty="0">
                <a:cs typeface="Times New Roman"/>
              </a:rPr>
              <a:t> menos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protección</a:t>
            </a:r>
            <a:r>
              <a:rPr sz="240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después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secundario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del </a:t>
            </a:r>
            <a:r>
              <a:rPr sz="2400" spc="-5" dirty="0">
                <a:cs typeface="Times New Roman"/>
              </a:rPr>
              <a:t>transformador. Además, se </a:t>
            </a:r>
            <a:r>
              <a:rPr sz="2400" dirty="0">
                <a:cs typeface="Times New Roman"/>
              </a:rPr>
              <a:t>añade la posibilidad de un “</a:t>
            </a:r>
            <a:r>
              <a:rPr sz="2400" dirty="0" err="1" smtClean="0">
                <a:cs typeface="Times New Roman"/>
              </a:rPr>
              <a:t>interruptor</a:t>
            </a:r>
            <a:r>
              <a:rPr sz="2400" dirty="0" smtClean="0">
                <a:cs typeface="Times New Roman"/>
              </a:rPr>
              <a:t>-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seccionador</a:t>
            </a:r>
            <a:r>
              <a:rPr sz="2400" spc="-5" dirty="0">
                <a:cs typeface="Times New Roman"/>
              </a:rPr>
              <a:t>”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distingue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es visible el corte </a:t>
            </a:r>
            <a:r>
              <a:rPr sz="2400" dirty="0">
                <a:cs typeface="Times New Roman"/>
              </a:rPr>
              <a:t>de la </a:t>
            </a:r>
            <a:r>
              <a:rPr sz="2400" spc="-5" dirty="0">
                <a:cs typeface="Times New Roman"/>
              </a:rPr>
              <a:t>línea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suministro, </a:t>
            </a:r>
            <a:r>
              <a:rPr sz="2400" spc="-5" dirty="0" smtClean="0">
                <a:cs typeface="Times New Roman"/>
              </a:rPr>
              <a:t>para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así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poder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hacer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maniobras</a:t>
            </a:r>
            <a:r>
              <a:rPr sz="2400" dirty="0">
                <a:cs typeface="Times New Roman"/>
              </a:rPr>
              <a:t> que</a:t>
            </a:r>
            <a:r>
              <a:rPr sz="2400" spc="-5" dirty="0">
                <a:cs typeface="Times New Roman"/>
              </a:rPr>
              <a:t> se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requieran.</a:t>
            </a:r>
            <a:endParaRPr sz="2400" dirty="0">
              <a:cs typeface="Times New Roman"/>
            </a:endParaRPr>
          </a:p>
          <a:p>
            <a:pPr algn="just">
              <a:spcBef>
                <a:spcPts val="20"/>
              </a:spcBef>
            </a:pPr>
            <a:endParaRPr sz="2400" dirty="0">
              <a:cs typeface="Times New Roman"/>
            </a:endParaRPr>
          </a:p>
          <a:p>
            <a:pPr marL="12700" marR="7620" algn="just">
              <a:spcBef>
                <a:spcPts val="5"/>
              </a:spcBef>
            </a:pPr>
            <a:r>
              <a:rPr sz="2400" spc="-5" dirty="0">
                <a:cs typeface="Times New Roman"/>
              </a:rPr>
              <a:t>Finalmente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queda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situado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ventana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gráficos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transformador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media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tensión,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-5" dirty="0" smtClean="0">
                <a:cs typeface="Times New Roman"/>
                <a:hlinkClick r:id="rId2" action="ppaction://hlinksldjump"/>
              </a:rPr>
              <a:t> </a:t>
            </a:r>
            <a:r>
              <a:rPr sz="2400" dirty="0" smtClean="0">
                <a:cs typeface="Times New Roman"/>
                <a:hlinkClick r:id="rId2" action="ppaction://hlinksldjump"/>
              </a:rPr>
              <a:t>40</a:t>
            </a:r>
            <a:r>
              <a:rPr sz="2400" dirty="0">
                <a:cs typeface="Times New Roman"/>
              </a:rPr>
              <a:t>.</a:t>
            </a:r>
          </a:p>
        </p:txBody>
      </p:sp>
      <p:pic>
        <p:nvPicPr>
          <p:cNvPr id="10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95356" y="3207445"/>
            <a:ext cx="4648200" cy="6863655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0643234" y="5803900"/>
            <a:ext cx="6901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40:unifilar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transformador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3556" y="406602"/>
            <a:ext cx="18059400" cy="2816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5"/>
              </a:spcBef>
            </a:pP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Transformador</a:t>
            </a:r>
            <a:r>
              <a:rPr sz="2400" b="1" u="sng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(Sin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Media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Tensión)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5080" algn="just">
              <a:spcBef>
                <a:spcPts val="795"/>
              </a:spcBef>
            </a:pPr>
            <a:r>
              <a:rPr sz="2400" dirty="0">
                <a:cs typeface="Times New Roman"/>
              </a:rPr>
              <a:t>En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spc="-45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41</a:t>
            </a:r>
            <a:r>
              <a:rPr sz="2400" dirty="0">
                <a:cs typeface="Times New Roman"/>
              </a:rPr>
              <a:t>y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3" action="ppaction://hlinksldjump"/>
              </a:rPr>
              <a:t>Figura</a:t>
            </a:r>
            <a:r>
              <a:rPr sz="2400" spc="-20" dirty="0">
                <a:cs typeface="Times New Roman"/>
                <a:hlinkClick r:id="rId3" action="ppaction://hlinksldjump"/>
              </a:rPr>
              <a:t> </a:t>
            </a:r>
            <a:r>
              <a:rPr sz="2400" dirty="0">
                <a:cs typeface="Times New Roman"/>
                <a:hlinkClick r:id="rId3" action="ppaction://hlinksldjump"/>
              </a:rPr>
              <a:t>42</a:t>
            </a:r>
            <a:r>
              <a:rPr sz="2400" spc="-40" dirty="0">
                <a:cs typeface="Times New Roman"/>
                <a:hlinkClick r:id="rId3" action="ppaction://hlinksldjump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símbolo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ventana</a:t>
            </a:r>
            <a:r>
              <a:rPr sz="2400" spc="-4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selección</a:t>
            </a:r>
            <a:r>
              <a:rPr sz="2400" spc="-3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los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diferentes</a:t>
            </a:r>
            <a:r>
              <a:rPr sz="2400" spc="-3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campos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hay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completar (rodeado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verde la longitud siempre </a:t>
            </a:r>
            <a:r>
              <a:rPr sz="2400" spc="-5" dirty="0">
                <a:cs typeface="Times New Roman"/>
              </a:rPr>
              <a:t>obligatoria) antes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 err="1">
                <a:cs typeface="Times New Roman"/>
              </a:rPr>
              <a:t>situar</a:t>
            </a:r>
            <a:r>
              <a:rPr sz="2400" spc="-5" dirty="0">
                <a:cs typeface="Times New Roman"/>
              </a:rPr>
              <a:t> </a:t>
            </a:r>
            <a:r>
              <a:rPr sz="2400" spc="15" dirty="0" smtClean="0">
                <a:cs typeface="Times New Roman"/>
              </a:rPr>
              <a:t>el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transformador</a:t>
            </a:r>
            <a:r>
              <a:rPr sz="2400" spc="-5" dirty="0">
                <a:cs typeface="Times New Roman"/>
              </a:rPr>
              <a:t>, en este </a:t>
            </a:r>
            <a:r>
              <a:rPr sz="2400" dirty="0">
                <a:cs typeface="Times New Roman"/>
              </a:rPr>
              <a:t>caso la </a:t>
            </a:r>
            <a:r>
              <a:rPr sz="2400" spc="-5" dirty="0">
                <a:cs typeface="Times New Roman"/>
              </a:rPr>
              <a:t>parte correspondiente al </a:t>
            </a:r>
            <a:r>
              <a:rPr sz="2400" dirty="0">
                <a:cs typeface="Times New Roman"/>
              </a:rPr>
              <a:t>a media tensión no se </a:t>
            </a:r>
            <a:r>
              <a:rPr sz="2400" spc="-5" dirty="0">
                <a:cs typeface="Times New Roman"/>
              </a:rPr>
              <a:t>tiene en </a:t>
            </a:r>
            <a:r>
              <a:rPr sz="2400" spc="-5" dirty="0" err="1">
                <a:cs typeface="Times New Roman"/>
              </a:rPr>
              <a:t>cuenta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solo </a:t>
            </a:r>
            <a:r>
              <a:rPr sz="2400" spc="-5" dirty="0">
                <a:cs typeface="Times New Roman"/>
              </a:rPr>
              <a:t>se puede configurar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partir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dirty="0">
                <a:cs typeface="Times New Roman"/>
              </a:rPr>
              <a:t> secundario del </a:t>
            </a:r>
            <a:r>
              <a:rPr sz="2400" spc="-5" dirty="0" err="1" smtClean="0">
                <a:cs typeface="Times New Roman"/>
              </a:rPr>
              <a:t>transformador</a:t>
            </a:r>
            <a:r>
              <a:rPr lang="es-ES" sz="2400" spc="-5" dirty="0" smtClean="0">
                <a:cs typeface="Times New Roman"/>
              </a:rPr>
              <a:t>. Los campos </a:t>
            </a:r>
            <a:r>
              <a:rPr lang="es-ES" sz="2400" dirty="0" smtClean="0">
                <a:cs typeface="Times New Roman"/>
              </a:rPr>
              <a:t>que </a:t>
            </a:r>
            <a:r>
              <a:rPr lang="es-ES" sz="2400" spc="-5" dirty="0" smtClean="0">
                <a:cs typeface="Times New Roman"/>
              </a:rPr>
              <a:t>aparecen en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  <a:hlinkClick r:id="rId4" action="ppaction://hlinksldjump"/>
              </a:rPr>
              <a:t>Figura </a:t>
            </a:r>
            <a:r>
              <a:rPr lang="es-ES" sz="2400" dirty="0" smtClean="0">
                <a:cs typeface="Times New Roman"/>
                <a:hlinkClick r:id="rId4" action="ppaction://hlinksldjump"/>
              </a:rPr>
              <a:t>42 </a:t>
            </a:r>
            <a:r>
              <a:rPr lang="es-ES" sz="2400" spc="-5" dirty="0" smtClean="0">
                <a:cs typeface="Times New Roman"/>
              </a:rPr>
              <a:t>son </a:t>
            </a:r>
            <a:r>
              <a:rPr lang="es-ES" sz="2400" dirty="0" smtClean="0">
                <a:cs typeface="Times New Roman"/>
              </a:rPr>
              <a:t>idénticos a </a:t>
            </a:r>
            <a:r>
              <a:rPr lang="es-ES" sz="2400" spc="-5" dirty="0" smtClean="0">
                <a:cs typeface="Times New Roman"/>
              </a:rPr>
              <a:t>los </a:t>
            </a:r>
            <a:r>
              <a:rPr lang="es-ES" sz="2400" dirty="0" smtClean="0">
                <a:cs typeface="Times New Roman"/>
              </a:rPr>
              <a:t>ya </a:t>
            </a:r>
            <a:r>
              <a:rPr lang="es-ES" sz="2400" spc="-5" dirty="0" smtClean="0">
                <a:cs typeface="Times New Roman"/>
              </a:rPr>
              <a:t>explicados en el </a:t>
            </a:r>
            <a:r>
              <a:rPr lang="es-ES" sz="2400" spc="-5" dirty="0" smtClean="0">
                <a:cs typeface="Times New Roman"/>
              </a:rPr>
              <a:t>transformador con </a:t>
            </a:r>
            <a:r>
              <a:rPr lang="es-ES" sz="2400" dirty="0" smtClean="0">
                <a:cs typeface="Times New Roman"/>
              </a:rPr>
              <a:t>media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tensión.</a:t>
            </a:r>
          </a:p>
          <a:p>
            <a:pPr marL="12700" marR="5080" algn="just">
              <a:spcBef>
                <a:spcPts val="795"/>
              </a:spcBef>
            </a:pPr>
            <a:endParaRPr sz="2400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7357" y="8201035"/>
            <a:ext cx="696099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41: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transformador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sin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4556" y="3050465"/>
            <a:ext cx="7086600" cy="4862302"/>
          </a:xfrm>
          <a:prstGeom prst="rect">
            <a:avLst/>
          </a:prstGeom>
        </p:spPr>
      </p:pic>
      <p:pic>
        <p:nvPicPr>
          <p:cNvPr id="10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47491" y="3044113"/>
            <a:ext cx="5756061" cy="4868392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0092421" y="8250622"/>
            <a:ext cx="7666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42:características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transformador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sin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495483" y="469900"/>
            <a:ext cx="17907000" cy="1592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850"/>
              </a:spcBef>
            </a:pP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Generador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5080" algn="just">
              <a:spcBef>
                <a:spcPts val="800"/>
              </a:spcBef>
            </a:pPr>
            <a:r>
              <a:rPr sz="2400" spc="-5" dirty="0">
                <a:cs typeface="Times New Roman"/>
              </a:rPr>
              <a:t>Introduce </a:t>
            </a:r>
            <a:r>
              <a:rPr sz="2400" dirty="0">
                <a:cs typeface="Times New Roman"/>
              </a:rPr>
              <a:t>un generador </a:t>
            </a:r>
            <a:r>
              <a:rPr sz="2400" spc="-5" dirty="0">
                <a:cs typeface="Times New Roman"/>
              </a:rPr>
              <a:t>conectado al </a:t>
            </a:r>
            <a:r>
              <a:rPr sz="2400" dirty="0">
                <a:cs typeface="Times New Roman"/>
              </a:rPr>
              <a:t>CGBT, </a:t>
            </a:r>
            <a:r>
              <a:rPr sz="2400" spc="-5" dirty="0">
                <a:cs typeface="Times New Roman"/>
              </a:rPr>
              <a:t>con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serie </a:t>
            </a:r>
            <a:r>
              <a:rPr sz="2400" dirty="0">
                <a:cs typeface="Times New Roman"/>
              </a:rPr>
              <a:t>de capos que </a:t>
            </a:r>
            <a:r>
              <a:rPr sz="2400" spc="-5" dirty="0">
                <a:cs typeface="Times New Roman"/>
              </a:rPr>
              <a:t>configurar con </a:t>
            </a:r>
            <a:r>
              <a:rPr sz="2400" spc="-5" dirty="0" err="1" smtClean="0">
                <a:cs typeface="Times New Roman"/>
              </a:rPr>
              <a:t>los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mismos</a:t>
            </a:r>
            <a:r>
              <a:rPr sz="2400" spc="-5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elementos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ya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descritos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transformador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tensión.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Ver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spc="-55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43</a:t>
            </a:r>
            <a:r>
              <a:rPr sz="2400" dirty="0">
                <a:cs typeface="Times New Roman"/>
              </a:rPr>
              <a:t>,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  <a:hlinkClick r:id="rId3" action="ppaction://hlinksldjump"/>
              </a:rPr>
              <a:t>Figura</a:t>
            </a:r>
            <a:r>
              <a:rPr lang="es-ES" sz="2400" spc="-5" dirty="0" smtClean="0">
                <a:cs typeface="Times New Roman"/>
                <a:hlinkClick r:id="rId3" action="ppaction://hlinksldjump"/>
              </a:rPr>
              <a:t> </a:t>
            </a:r>
            <a:r>
              <a:rPr sz="2400" dirty="0" smtClean="0">
                <a:cs typeface="Times New Roman"/>
                <a:hlinkClick r:id="rId3" action="ppaction://hlinksldjump"/>
              </a:rPr>
              <a:t>44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  <a:hlinkClick r:id="rId3" action="ppaction://hlinksldjump"/>
              </a:rPr>
              <a:t>Figura</a:t>
            </a:r>
            <a:r>
              <a:rPr sz="2400" spc="-10" dirty="0">
                <a:cs typeface="Times New Roman"/>
                <a:hlinkClick r:id="rId3" action="ppaction://hlinksldjump"/>
              </a:rPr>
              <a:t> </a:t>
            </a:r>
            <a:r>
              <a:rPr sz="2400" spc="-5" dirty="0">
                <a:cs typeface="Times New Roman"/>
                <a:hlinkClick r:id="rId3" action="ppaction://hlinksldjump"/>
              </a:rPr>
              <a:t>45</a:t>
            </a:r>
            <a:r>
              <a:rPr sz="1200" spc="-5" dirty="0">
                <a:latin typeface="Times New Roman"/>
                <a:cs typeface="Times New Roman"/>
              </a:rPr>
              <a:t>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16198" y="6928593"/>
            <a:ext cx="356550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43:</a:t>
            </a:r>
            <a:r>
              <a:rPr sz="2400" b="1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generador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5482" y="2222500"/>
            <a:ext cx="7409474" cy="4648200"/>
          </a:xfrm>
          <a:prstGeom prst="rect">
            <a:avLst/>
          </a:prstGeom>
        </p:spPr>
      </p:pic>
      <p:sp>
        <p:nvSpPr>
          <p:cNvPr id="12" name="object 4"/>
          <p:cNvSpPr txBox="1"/>
          <p:nvPr/>
        </p:nvSpPr>
        <p:spPr>
          <a:xfrm>
            <a:off x="12952413" y="7639793"/>
            <a:ext cx="546832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44: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del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generador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7806337" y="9913455"/>
            <a:ext cx="473034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45:</a:t>
            </a:r>
            <a:r>
              <a:rPr sz="2400" b="1" i="1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unifilar</a:t>
            </a:r>
            <a:r>
              <a:rPr sz="2400" b="1" i="1" spc="-3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generador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4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438062" y="2182258"/>
            <a:ext cx="6001727" cy="5298041"/>
          </a:xfrm>
          <a:prstGeom prst="rect">
            <a:avLst/>
          </a:prstGeom>
        </p:spPr>
      </p:pic>
      <p:pic>
        <p:nvPicPr>
          <p:cNvPr id="15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52209" y="4686877"/>
            <a:ext cx="4038600" cy="52265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1156" y="330834"/>
            <a:ext cx="18135600" cy="116057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algn="just">
              <a:spcBef>
                <a:spcPts val="180"/>
              </a:spcBef>
            </a:pPr>
            <a:r>
              <a:rPr sz="2400" b="1" spc="-5" dirty="0">
                <a:cs typeface="Times New Roman"/>
              </a:rPr>
              <a:t>Descripción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5" dirty="0">
                <a:cs typeface="Times New Roman"/>
              </a:rPr>
              <a:t> Interfaz</a:t>
            </a:r>
            <a:endParaRPr sz="2400" b="1" dirty="0">
              <a:cs typeface="Times New Roman"/>
            </a:endParaRPr>
          </a:p>
          <a:p>
            <a:pPr marL="12700" marR="5080" algn="just">
              <a:lnSpc>
                <a:spcPct val="103800"/>
              </a:lnSpc>
              <a:spcBef>
                <a:spcPts val="30"/>
              </a:spcBef>
            </a:pPr>
            <a:r>
              <a:rPr sz="2400" dirty="0">
                <a:cs typeface="Times New Roman"/>
              </a:rPr>
              <a:t>En </a:t>
            </a:r>
            <a:r>
              <a:rPr sz="2400" spc="-5" dirty="0">
                <a:cs typeface="Times New Roman"/>
              </a:rPr>
              <a:t>este </a:t>
            </a:r>
            <a:r>
              <a:rPr sz="2400" dirty="0">
                <a:cs typeface="Times New Roman"/>
              </a:rPr>
              <a:t>caso, la </a:t>
            </a:r>
            <a:r>
              <a:rPr sz="2400" spc="-5" dirty="0">
                <a:cs typeface="Times New Roman"/>
              </a:rPr>
              <a:t>entrada </a:t>
            </a:r>
            <a:r>
              <a:rPr sz="2400" dirty="0">
                <a:cs typeface="Times New Roman"/>
              </a:rPr>
              <a:t>a la </a:t>
            </a:r>
            <a:r>
              <a:rPr sz="2400" spc="-5" dirty="0">
                <a:cs typeface="Times New Roman"/>
              </a:rPr>
              <a:t>instalación se </a:t>
            </a:r>
            <a:r>
              <a:rPr sz="2400" dirty="0">
                <a:cs typeface="Times New Roman"/>
              </a:rPr>
              <a:t>hará desde una red de la </a:t>
            </a:r>
            <a:r>
              <a:rPr sz="2400" spc="-5" dirty="0">
                <a:cs typeface="Times New Roman"/>
              </a:rPr>
              <a:t>cual </a:t>
            </a:r>
            <a:r>
              <a:rPr sz="2400" dirty="0">
                <a:cs typeface="Times New Roman"/>
              </a:rPr>
              <a:t>solo </a:t>
            </a:r>
            <a:r>
              <a:rPr sz="2400" spc="-5" dirty="0">
                <a:cs typeface="Times New Roman"/>
              </a:rPr>
              <a:t>se </a:t>
            </a:r>
            <a:r>
              <a:rPr sz="2400" spc="-5" dirty="0" err="1">
                <a:cs typeface="Times New Roman"/>
              </a:rPr>
              <a:t>conocen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unos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parámetros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tendrán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configurar </a:t>
            </a:r>
            <a:r>
              <a:rPr sz="2400" dirty="0">
                <a:cs typeface="Times New Roman"/>
              </a:rPr>
              <a:t>y que </a:t>
            </a:r>
            <a:r>
              <a:rPr sz="2400" spc="-5" dirty="0">
                <a:cs typeface="Times New Roman"/>
              </a:rPr>
              <a:t>Simaris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cambiará </a:t>
            </a:r>
            <a:r>
              <a:rPr sz="2400" dirty="0">
                <a:cs typeface="Times New Roman"/>
              </a:rPr>
              <a:t>durante </a:t>
            </a:r>
            <a:r>
              <a:rPr sz="2400" spc="-5" dirty="0">
                <a:cs typeface="Times New Roman"/>
              </a:rPr>
              <a:t>el </a:t>
            </a:r>
            <a:r>
              <a:rPr sz="2400" spc="-5" dirty="0" err="1">
                <a:cs typeface="Times New Roman"/>
              </a:rPr>
              <a:t>cálculo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circuito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1156" y="4110354"/>
            <a:ext cx="18135600" cy="1618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endParaRPr sz="2400" b="1" dirty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sz="2400" b="1" spc="-5" dirty="0">
                <a:cs typeface="Times New Roman"/>
              </a:rPr>
              <a:t>Hay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tres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posibilidades</a:t>
            </a:r>
            <a:r>
              <a:rPr sz="2400" b="1" dirty="0">
                <a:cs typeface="Times New Roman"/>
              </a:rPr>
              <a:t> 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configurar</a:t>
            </a:r>
            <a:r>
              <a:rPr sz="2400" b="1" dirty="0">
                <a:cs typeface="Times New Roman"/>
              </a:rPr>
              <a:t> la </a:t>
            </a:r>
            <a:r>
              <a:rPr sz="2400" b="1" spc="-5" dirty="0">
                <a:cs typeface="Times New Roman"/>
              </a:rPr>
              <a:t>red:</a:t>
            </a:r>
            <a:endParaRPr sz="2400" b="1" dirty="0">
              <a:cs typeface="Times New Roman"/>
            </a:endParaRPr>
          </a:p>
          <a:p>
            <a:pPr marL="553085" marR="5080" indent="-228600" algn="just">
              <a:spcBef>
                <a:spcPts val="103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Impedancias</a:t>
            </a:r>
            <a:r>
              <a:rPr sz="2400" spc="-5" dirty="0">
                <a:cs typeface="Times New Roman"/>
              </a:rPr>
              <a:t>: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despliega</a:t>
            </a:r>
            <a:r>
              <a:rPr sz="2400" dirty="0">
                <a:cs typeface="Times New Roman"/>
              </a:rPr>
              <a:t> un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menú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extenso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poder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introducir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los</a:t>
            </a:r>
            <a:r>
              <a:rPr sz="2400" spc="1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diferentes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valores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continuación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detallarán,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un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método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configurar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red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largo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poco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usado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39906" y="6198972"/>
            <a:ext cx="1295400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47: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configuración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red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mediante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impedancias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9156" y="1233374"/>
            <a:ext cx="5109210" cy="36561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7512" y="5728746"/>
            <a:ext cx="6781800" cy="4647154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3298036" y="2431549"/>
            <a:ext cx="1768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310" algn="ctr">
              <a:spcBef>
                <a:spcPts val="100"/>
              </a:spcBef>
            </a:pPr>
            <a:r>
              <a:rPr lang="es-ES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46:red</a:t>
            </a:r>
            <a:r>
              <a:rPr lang="es-ES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lang="es-ES" dirty="0">
              <a:latin typeface="Times New Roman"/>
              <a:cs typeface="Times New Roman"/>
            </a:endParaRPr>
          </a:p>
        </p:txBody>
      </p:sp>
      <p:pic>
        <p:nvPicPr>
          <p:cNvPr id="12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81556" y="5575300"/>
            <a:ext cx="6096000" cy="4431268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0819634" y="10006568"/>
            <a:ext cx="6725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48: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la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red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impedancias.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3556" y="469900"/>
            <a:ext cx="9525000" cy="6324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spcBef>
                <a:spcPts val="860"/>
              </a:spcBef>
            </a:pPr>
            <a:r>
              <a:rPr sz="2400" spc="-5" dirty="0" err="1" smtClean="0">
                <a:cs typeface="Times New Roman"/>
              </a:rPr>
              <a:t>Estos</a:t>
            </a:r>
            <a:r>
              <a:rPr sz="2400" spc="1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valores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caracterizarán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red,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aunque</a:t>
            </a:r>
            <a:r>
              <a:rPr sz="2400" spc="11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difíciles</a:t>
            </a:r>
            <a:r>
              <a:rPr sz="2400" spc="110" dirty="0">
                <a:cs typeface="Times New Roman"/>
              </a:rPr>
              <a:t> </a:t>
            </a:r>
            <a:r>
              <a:rPr sz="2400" spc="10" dirty="0">
                <a:cs typeface="Times New Roman"/>
              </a:rPr>
              <a:t>de</a:t>
            </a:r>
            <a:r>
              <a:rPr sz="2400" spc="10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saber</a:t>
            </a:r>
            <a:r>
              <a:rPr sz="2400" spc="1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</a:t>
            </a:r>
            <a:r>
              <a:rPr sz="2400" spc="114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11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dan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como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dato</a:t>
            </a:r>
            <a:r>
              <a:rPr sz="2400" spc="110" dirty="0">
                <a:cs typeface="Times New Roman"/>
              </a:rPr>
              <a:t> </a:t>
            </a:r>
            <a:r>
              <a:rPr sz="2400" spc="5" dirty="0" err="1" smtClean="0">
                <a:cs typeface="Times New Roman"/>
              </a:rPr>
              <a:t>ya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conocido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la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red que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quiere representar.</a:t>
            </a:r>
            <a:endParaRPr sz="2400" dirty="0">
              <a:cs typeface="Times New Roman"/>
            </a:endParaRPr>
          </a:p>
          <a:p>
            <a:pPr marL="1384300" indent="-471805" algn="just">
              <a:spcBef>
                <a:spcPts val="850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spc="-5" dirty="0">
                <a:cs typeface="Times New Roman"/>
              </a:rPr>
              <a:t>Corriente nominal: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intensidad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que</a:t>
            </a:r>
            <a:r>
              <a:rPr sz="2400" b="1" spc="-5" dirty="0">
                <a:cs typeface="Times New Roman"/>
              </a:rPr>
              <a:t> entra </a:t>
            </a:r>
            <a:r>
              <a:rPr sz="2400" b="1" dirty="0">
                <a:cs typeface="Times New Roman"/>
              </a:rPr>
              <a:t>desde la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red.</a:t>
            </a:r>
          </a:p>
          <a:p>
            <a:pPr marL="1384300" indent="-471805" algn="just">
              <a:spcBef>
                <a:spcPts val="855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spc="-5" dirty="0">
                <a:cs typeface="Times New Roman"/>
              </a:rPr>
              <a:t>Secuencia</a:t>
            </a:r>
            <a:r>
              <a:rPr sz="2400" b="1" dirty="0">
                <a:cs typeface="Times New Roman"/>
              </a:rPr>
              <a:t> de</a:t>
            </a:r>
            <a:r>
              <a:rPr sz="2400" b="1" spc="-5" dirty="0">
                <a:cs typeface="Times New Roman"/>
              </a:rPr>
              <a:t> positiva-fase.</a:t>
            </a:r>
            <a:r>
              <a:rPr sz="2400" b="1" spc="30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Z1max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[mΩ].</a:t>
            </a:r>
          </a:p>
          <a:p>
            <a:pPr marL="1384300" indent="-471805" algn="just">
              <a:spcBef>
                <a:spcPts val="850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spc="-5" dirty="0">
                <a:cs typeface="Times New Roman"/>
              </a:rPr>
              <a:t>Secuencia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positiva-fase.</a:t>
            </a:r>
            <a:r>
              <a:rPr sz="2400" b="1" spc="29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Z1min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[mΩ].</a:t>
            </a:r>
          </a:p>
          <a:p>
            <a:pPr marL="1384300" indent="-471805" algn="just">
              <a:spcBef>
                <a:spcPts val="840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spc="-5" dirty="0">
                <a:cs typeface="Times New Roman"/>
              </a:rPr>
              <a:t>Impedancias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equivalentes Zsmax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[mΩ].</a:t>
            </a:r>
          </a:p>
          <a:p>
            <a:pPr marL="1384300" indent="-471805" algn="just">
              <a:spcBef>
                <a:spcPts val="855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spc="-5" dirty="0">
                <a:cs typeface="Times New Roman"/>
              </a:rPr>
              <a:t>Impedancias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equivalentes </a:t>
            </a:r>
            <a:r>
              <a:rPr sz="2400" b="1" dirty="0">
                <a:cs typeface="Times New Roman"/>
              </a:rPr>
              <a:t>Zsmin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[mΩ].</a:t>
            </a:r>
          </a:p>
          <a:p>
            <a:pPr marL="1384300" indent="-471805" algn="just">
              <a:spcBef>
                <a:spcPts val="850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spc="-5" dirty="0">
                <a:cs typeface="Times New Roman"/>
              </a:rPr>
              <a:t>R1max/X1max.</a:t>
            </a:r>
            <a:endParaRPr sz="2400" b="1" dirty="0">
              <a:cs typeface="Times New Roman"/>
            </a:endParaRPr>
          </a:p>
          <a:p>
            <a:pPr marL="1384300" indent="-471805" algn="just">
              <a:spcBef>
                <a:spcPts val="850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dirty="0">
                <a:cs typeface="Times New Roman"/>
              </a:rPr>
              <a:t>R1min/X1min.</a:t>
            </a:r>
          </a:p>
          <a:p>
            <a:pPr marL="1384300" indent="-471805" algn="just">
              <a:spcBef>
                <a:spcPts val="844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dirty="0">
                <a:cs typeface="Times New Roman"/>
              </a:rPr>
              <a:t>Rsmax/Xsmax.</a:t>
            </a:r>
          </a:p>
          <a:p>
            <a:pPr marL="1384300" indent="-471805" algn="just">
              <a:spcBef>
                <a:spcPts val="850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dirty="0">
                <a:cs typeface="Times New Roman"/>
              </a:rPr>
              <a:t>Rsmin/Xsmin.</a:t>
            </a:r>
          </a:p>
          <a:p>
            <a:pPr marL="553085" marR="5080" indent="-228600" algn="just">
              <a:spcBef>
                <a:spcPts val="10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Impedancia</a:t>
            </a:r>
            <a:r>
              <a:rPr sz="2400" b="1" spc="6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equivalente</a:t>
            </a:r>
            <a:r>
              <a:rPr sz="2400" spc="-5" dirty="0">
                <a:cs typeface="Times New Roman"/>
              </a:rPr>
              <a:t>: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usa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modelo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impedancias</a:t>
            </a:r>
            <a:r>
              <a:rPr sz="2400" spc="6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equivalentes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para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caracterizar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red.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Introduciendo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5" dirty="0">
                <a:cs typeface="Times New Roman"/>
              </a:rPr>
              <a:t> 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aprecian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spc="10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49</a:t>
            </a:r>
            <a:r>
              <a:rPr sz="2400" dirty="0">
                <a:cs typeface="Times New Roman"/>
              </a:rPr>
              <a:t>.</a:t>
            </a:r>
          </a:p>
        </p:txBody>
      </p:sp>
      <p:grpSp>
        <p:nvGrpSpPr>
          <p:cNvPr id="6" name="object 3"/>
          <p:cNvGrpSpPr/>
          <p:nvPr/>
        </p:nvGrpSpPr>
        <p:grpSpPr>
          <a:xfrm>
            <a:off x="10418762" y="469900"/>
            <a:ext cx="8464550" cy="6743704"/>
            <a:chOff x="882700" y="1088389"/>
            <a:chExt cx="5797550" cy="3490595"/>
          </a:xfrm>
        </p:grpSpPr>
        <p:sp>
          <p:nvSpPr>
            <p:cNvPr id="7" name="object 4"/>
            <p:cNvSpPr/>
            <p:nvPr/>
          </p:nvSpPr>
          <p:spPr>
            <a:xfrm>
              <a:off x="882700" y="1088389"/>
              <a:ext cx="5797550" cy="6350"/>
            </a:xfrm>
            <a:custGeom>
              <a:avLst/>
              <a:gdLst/>
              <a:ahLst/>
              <a:cxnLst/>
              <a:rect l="l" t="t" r="r" b="b"/>
              <a:pathLst>
                <a:path w="5797550" h="6350">
                  <a:moveTo>
                    <a:pt x="5797041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5797041" y="6096"/>
                  </a:lnTo>
                  <a:lnTo>
                    <a:pt x="57970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1794" y="1094739"/>
              <a:ext cx="4236465" cy="3484245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11257756" y="7556500"/>
            <a:ext cx="61788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4013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49: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configuración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red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mediante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impedancia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equivalente</a:t>
            </a:r>
            <a:r>
              <a:rPr lang="es-ES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lang="es-E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513556" y="393700"/>
            <a:ext cx="18135600" cy="40395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5080" indent="-228600" algn="just">
              <a:buFont typeface="Symbol"/>
              <a:buChar char=""/>
              <a:tabLst>
                <a:tab pos="241300" algn="l"/>
              </a:tabLst>
            </a:pPr>
            <a:r>
              <a:rPr sz="2400" b="1" spc="-5" dirty="0" smtClean="0">
                <a:cs typeface="Times New Roman"/>
              </a:rPr>
              <a:t>Corrientes </a:t>
            </a:r>
            <a:r>
              <a:rPr sz="2400" b="1" spc="-5" dirty="0">
                <a:cs typeface="Times New Roman"/>
              </a:rPr>
              <a:t>de </a:t>
            </a:r>
            <a:r>
              <a:rPr sz="2400" b="1" dirty="0">
                <a:cs typeface="Times New Roman"/>
              </a:rPr>
              <a:t>cortocircuito</a:t>
            </a:r>
            <a:r>
              <a:rPr sz="2400" dirty="0">
                <a:cs typeface="Times New Roman"/>
              </a:rPr>
              <a:t>: </a:t>
            </a:r>
            <a:r>
              <a:rPr sz="2400" spc="-5" dirty="0">
                <a:cs typeface="Times New Roman"/>
              </a:rPr>
              <a:t>es el </a:t>
            </a:r>
            <a:r>
              <a:rPr sz="2400" dirty="0">
                <a:cs typeface="Times New Roman"/>
              </a:rPr>
              <a:t>método más </a:t>
            </a:r>
            <a:r>
              <a:rPr sz="2400" spc="-5" dirty="0">
                <a:cs typeface="Times New Roman"/>
              </a:rPr>
              <a:t>fácil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común para caracterizar </a:t>
            </a:r>
            <a:r>
              <a:rPr sz="2400" dirty="0">
                <a:cs typeface="Times New Roman"/>
              </a:rPr>
              <a:t>la red</a:t>
            </a:r>
            <a:r>
              <a:rPr sz="2400" dirty="0" smtClean="0">
                <a:cs typeface="Times New Roman"/>
              </a:rPr>
              <a:t>.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Introduciendo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corriente </a:t>
            </a:r>
            <a:r>
              <a:rPr sz="2400" spc="-5" dirty="0">
                <a:cs typeface="Times New Roman"/>
              </a:rPr>
              <a:t>nominal </a:t>
            </a:r>
            <a:r>
              <a:rPr sz="2400" dirty="0">
                <a:cs typeface="Times New Roman"/>
              </a:rPr>
              <a:t>a la que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quiere </a:t>
            </a:r>
            <a:r>
              <a:rPr sz="2400" spc="-5" dirty="0">
                <a:cs typeface="Times New Roman"/>
              </a:rPr>
              <a:t>trabajar </a:t>
            </a:r>
            <a:r>
              <a:rPr sz="2400" dirty="0">
                <a:cs typeface="Times New Roman"/>
              </a:rPr>
              <a:t>y que </a:t>
            </a:r>
            <a:r>
              <a:rPr sz="2400" spc="-5" dirty="0">
                <a:cs typeface="Times New Roman"/>
              </a:rPr>
              <a:t>inyectará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red,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sz="2400" spc="-2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debe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suficiente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abastecer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cargas.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caso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contrario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Simaris</a:t>
            </a:r>
            <a:r>
              <a:rPr sz="2400" spc="-1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mostrará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mensaje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error </a:t>
            </a:r>
            <a:r>
              <a:rPr sz="2400" dirty="0">
                <a:cs typeface="Times New Roman"/>
              </a:rPr>
              <a:t>y habrá que </a:t>
            </a:r>
            <a:r>
              <a:rPr sz="2400" spc="-5" dirty="0">
                <a:cs typeface="Times New Roman"/>
              </a:rPr>
              <a:t>cambiar este </a:t>
            </a:r>
            <a:r>
              <a:rPr sz="2400" dirty="0">
                <a:cs typeface="Times New Roman"/>
              </a:rPr>
              <a:t>valor </a:t>
            </a:r>
            <a:r>
              <a:rPr sz="2400" spc="-5" dirty="0">
                <a:cs typeface="Times New Roman"/>
              </a:rPr>
              <a:t>hasta </a:t>
            </a:r>
            <a:r>
              <a:rPr sz="2400" dirty="0">
                <a:cs typeface="Times New Roman"/>
              </a:rPr>
              <a:t>que sea </a:t>
            </a:r>
            <a:r>
              <a:rPr sz="2400" dirty="0" err="1" smtClean="0">
                <a:cs typeface="Times New Roman"/>
              </a:rPr>
              <a:t>suficientemente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elevado</a:t>
            </a:r>
            <a:r>
              <a:rPr sz="2400" spc="-5" dirty="0">
                <a:cs typeface="Times New Roman"/>
              </a:rPr>
              <a:t>.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Y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después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serie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valores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intensidad,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nunca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serán</a:t>
            </a:r>
            <a:r>
              <a:rPr sz="2400" spc="-1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cambiados</a:t>
            </a:r>
            <a:r>
              <a:rPr sz="2400" spc="-2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por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Simaris</a:t>
            </a:r>
            <a:r>
              <a:rPr sz="2400" spc="-5" dirty="0">
                <a:cs typeface="Times New Roman"/>
              </a:rPr>
              <a:t>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rodeados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verde</a:t>
            </a:r>
            <a:r>
              <a:rPr sz="2400" spc="-5" dirty="0">
                <a:cs typeface="Times New Roman"/>
              </a:rPr>
              <a:t> ver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50</a:t>
            </a:r>
            <a:r>
              <a:rPr sz="2400" dirty="0">
                <a:cs typeface="Times New Roman"/>
              </a:rPr>
              <a:t>:</a:t>
            </a:r>
          </a:p>
          <a:p>
            <a:pPr marL="1032510" lvl="1" indent="-342900" algn="just">
              <a:buFont typeface="Wingdings" panose="05000000000000000000" pitchFamily="2" charset="2"/>
              <a:buChar char="q"/>
              <a:tabLst>
                <a:tab pos="1072515" algn="l"/>
              </a:tabLst>
            </a:pPr>
            <a:r>
              <a:rPr sz="2400" b="1" spc="-5" dirty="0">
                <a:cs typeface="Times New Roman"/>
              </a:rPr>
              <a:t>Ik1min</a:t>
            </a:r>
            <a:r>
              <a:rPr sz="2400" spc="-5" dirty="0">
                <a:cs typeface="Times New Roman"/>
              </a:rPr>
              <a:t>:</a:t>
            </a:r>
            <a:r>
              <a:rPr sz="2400" spc="1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mínima</a:t>
            </a:r>
            <a:r>
              <a:rPr sz="2400" spc="1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</a:t>
            </a:r>
            <a:r>
              <a:rPr sz="2400" spc="1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cortocircuito</a:t>
            </a:r>
            <a:r>
              <a:rPr sz="2400" spc="1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monofásico,</a:t>
            </a:r>
            <a:r>
              <a:rPr sz="2400" spc="16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es</a:t>
            </a:r>
            <a:r>
              <a:rPr sz="2400" spc="16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importante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fijarla</a:t>
            </a:r>
            <a:r>
              <a:rPr sz="2400" spc="-5" dirty="0">
                <a:cs typeface="Times New Roman"/>
              </a:rPr>
              <a:t>,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ya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esta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será</a:t>
            </a:r>
            <a:r>
              <a:rPr sz="2400" spc="-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responsable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fijar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sensibilidad</a:t>
            </a:r>
            <a:r>
              <a:rPr sz="2400" spc="-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7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protecciones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frente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defectos</a:t>
            </a:r>
            <a:r>
              <a:rPr sz="2400" dirty="0">
                <a:cs typeface="Times New Roman"/>
              </a:rPr>
              <a:t> que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pueden </a:t>
            </a:r>
            <a:r>
              <a:rPr sz="2400" spc="-5" dirty="0">
                <a:cs typeface="Times New Roman"/>
              </a:rPr>
              <a:t>afectar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las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personas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 animales.</a:t>
            </a:r>
          </a:p>
          <a:p>
            <a:pPr marL="1033145" marR="8890" lvl="1" indent="-342900" algn="just">
              <a:spcBef>
                <a:spcPts val="805"/>
              </a:spcBef>
              <a:buFont typeface="Wingdings" panose="05000000000000000000" pitchFamily="2" charset="2"/>
              <a:buChar char="q"/>
              <a:tabLst>
                <a:tab pos="1072515" algn="l"/>
              </a:tabLst>
            </a:pPr>
            <a:r>
              <a:rPr sz="2400" b="1" dirty="0">
                <a:cs typeface="Times New Roman"/>
              </a:rPr>
              <a:t>Ik1max</a:t>
            </a:r>
            <a:r>
              <a:rPr sz="2400" dirty="0">
                <a:cs typeface="Times New Roman"/>
              </a:rPr>
              <a:t>: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máxima </a:t>
            </a:r>
            <a:r>
              <a:rPr sz="2400" spc="-5" dirty="0">
                <a:cs typeface="Times New Roman"/>
              </a:rPr>
              <a:t>corriente</a:t>
            </a:r>
            <a:r>
              <a:rPr sz="2400" dirty="0">
                <a:cs typeface="Times New Roman"/>
              </a:rPr>
              <a:t> de </a:t>
            </a:r>
            <a:r>
              <a:rPr sz="2400" spc="-5" dirty="0">
                <a:cs typeface="Times New Roman"/>
              </a:rPr>
              <a:t>cortocircuito</a:t>
            </a:r>
            <a:r>
              <a:rPr sz="2400" dirty="0">
                <a:cs typeface="Times New Roman"/>
              </a:rPr>
              <a:t> monofásico.</a:t>
            </a:r>
            <a:r>
              <a:rPr sz="2400" spc="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Marcará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límite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tendrán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alcanzar las protecciones </a:t>
            </a:r>
            <a:r>
              <a:rPr sz="2400" dirty="0">
                <a:cs typeface="Times New Roman"/>
              </a:rPr>
              <a:t>aguas </a:t>
            </a:r>
            <a:r>
              <a:rPr sz="2400" spc="-5" dirty="0">
                <a:cs typeface="Times New Roman"/>
              </a:rPr>
              <a:t>abajo para </a:t>
            </a:r>
            <a:r>
              <a:rPr sz="2400" spc="-5" dirty="0" err="1">
                <a:cs typeface="Times New Roman"/>
              </a:rPr>
              <a:t>tener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poder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corte.</a:t>
            </a:r>
            <a:endParaRPr sz="2400" dirty="0">
              <a:cs typeface="Times New Roman"/>
            </a:endParaRPr>
          </a:p>
          <a:p>
            <a:pPr marL="1032510" lvl="1" indent="-342900" algn="just">
              <a:spcBef>
                <a:spcPts val="850"/>
              </a:spcBef>
              <a:buFont typeface="Wingdings" panose="05000000000000000000" pitchFamily="2" charset="2"/>
              <a:buChar char="q"/>
              <a:tabLst>
                <a:tab pos="1072515" algn="l"/>
              </a:tabLst>
            </a:pPr>
            <a:r>
              <a:rPr sz="2400" b="1" spc="-5" dirty="0">
                <a:cs typeface="Times New Roman"/>
              </a:rPr>
              <a:t>Ik3min</a:t>
            </a:r>
            <a:r>
              <a:rPr sz="2400" spc="-5" dirty="0">
                <a:cs typeface="Times New Roman"/>
              </a:rPr>
              <a:t>: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mínima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cortocircuito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trifásico.</a:t>
            </a:r>
            <a:endParaRPr sz="2400" dirty="0">
              <a:cs typeface="Times New Roman"/>
            </a:endParaRPr>
          </a:p>
          <a:p>
            <a:pPr marL="1032510" lvl="1" indent="-342900" algn="just">
              <a:spcBef>
                <a:spcPts val="855"/>
              </a:spcBef>
              <a:buFont typeface="Wingdings" panose="05000000000000000000" pitchFamily="2" charset="2"/>
              <a:buChar char="q"/>
              <a:tabLst>
                <a:tab pos="1072515" algn="l"/>
              </a:tabLst>
            </a:pPr>
            <a:r>
              <a:rPr sz="2400" b="1" dirty="0">
                <a:cs typeface="Times New Roman"/>
              </a:rPr>
              <a:t>Ik3max</a:t>
            </a:r>
            <a:r>
              <a:rPr sz="2400" dirty="0">
                <a:cs typeface="Times New Roman"/>
              </a:rPr>
              <a:t>: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máxima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cortocircuito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trifásico.</a:t>
            </a:r>
            <a:endParaRPr sz="2400" dirty="0">
              <a:cs typeface="Times New Roman"/>
            </a:endParaRPr>
          </a:p>
        </p:txBody>
      </p:sp>
      <p:pic>
        <p:nvPicPr>
          <p:cNvPr id="10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90956" y="3365500"/>
            <a:ext cx="7239000" cy="5715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701781" y="5807501"/>
            <a:ext cx="78795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50: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configuración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red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mediante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corrientes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cortocircuito.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9270" y="467479"/>
            <a:ext cx="17977486" cy="7736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875"/>
              </a:spcBef>
            </a:pPr>
            <a:r>
              <a:rPr sz="2400" b="1" spc="-5" dirty="0" err="1" smtClean="0">
                <a:cs typeface="Times New Roman"/>
              </a:rPr>
              <a:t>Independientemente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 </a:t>
            </a:r>
            <a:r>
              <a:rPr sz="2400" b="1" dirty="0">
                <a:cs typeface="Times New Roman"/>
              </a:rPr>
              <a:t>método </a:t>
            </a:r>
            <a:r>
              <a:rPr sz="2400" b="1" spc="-5" dirty="0">
                <a:cs typeface="Times New Roman"/>
              </a:rPr>
              <a:t>utilizado </a:t>
            </a:r>
            <a:r>
              <a:rPr sz="2400" b="1" dirty="0">
                <a:cs typeface="Times New Roman"/>
              </a:rPr>
              <a:t>para definir la red, </a:t>
            </a:r>
            <a:r>
              <a:rPr sz="2400" b="1" spc="-5" dirty="0">
                <a:cs typeface="Times New Roman"/>
              </a:rPr>
              <a:t>aparecerá </a:t>
            </a:r>
            <a:r>
              <a:rPr sz="2400" b="1" dirty="0">
                <a:cs typeface="Times New Roman"/>
              </a:rPr>
              <a:t>una </a:t>
            </a:r>
            <a:r>
              <a:rPr sz="2400" b="1" spc="-5" dirty="0">
                <a:cs typeface="Times New Roman"/>
              </a:rPr>
              <a:t>tercera ventana</a:t>
            </a:r>
            <a:r>
              <a:rPr sz="2400" spc="-5" dirty="0">
                <a:cs typeface="Times New Roman"/>
              </a:rPr>
              <a:t>, </a:t>
            </a:r>
            <a:r>
              <a:rPr sz="2400" spc="-5" dirty="0" err="1" smtClean="0">
                <a:cs typeface="Times New Roman"/>
              </a:rPr>
              <a:t>en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Simaris pedirá rellenar los </a:t>
            </a:r>
            <a:r>
              <a:rPr sz="2400" dirty="0">
                <a:cs typeface="Times New Roman"/>
              </a:rPr>
              <a:t>campos de la tabla de la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51</a:t>
            </a:r>
            <a:r>
              <a:rPr sz="2400" dirty="0">
                <a:cs typeface="Times New Roman"/>
              </a:rPr>
              <a:t>, </a:t>
            </a:r>
            <a:r>
              <a:rPr sz="2400" dirty="0" smtClean="0">
                <a:cs typeface="Times New Roman"/>
              </a:rPr>
              <a:t>don</a:t>
            </a:r>
            <a:r>
              <a:rPr lang="es-ES" sz="2400" dirty="0" smtClean="0">
                <a:cs typeface="Times New Roman"/>
              </a:rPr>
              <a:t>d</a:t>
            </a:r>
            <a:r>
              <a:rPr sz="2400" dirty="0" smtClean="0">
                <a:cs typeface="Times New Roman"/>
              </a:rPr>
              <a:t>e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vez </a:t>
            </a:r>
            <a:r>
              <a:rPr sz="2400" dirty="0" err="1">
                <a:cs typeface="Times New Roman"/>
              </a:rPr>
              <a:t>más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obligatorio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introducir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valor de la longitud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hasta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</a:t>
            </a:r>
            <a:r>
              <a:rPr sz="2400" spc="-5" dirty="0">
                <a:cs typeface="Times New Roman"/>
              </a:rPr>
              <a:t> siguiente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elemento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aguas </a:t>
            </a:r>
            <a:r>
              <a:rPr sz="2400" spc="-5" dirty="0">
                <a:cs typeface="Times New Roman"/>
              </a:rPr>
              <a:t>abajo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39669" y="7998817"/>
            <a:ext cx="753097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51: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configuración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red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66556" y="1241152"/>
            <a:ext cx="8077200" cy="63915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7356" y="393329"/>
            <a:ext cx="17983199" cy="1623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31515">
              <a:lnSpc>
                <a:spcPct val="105800"/>
              </a:lnSpc>
              <a:spcBef>
                <a:spcPts val="100"/>
              </a:spcBef>
            </a:pP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Armario</a:t>
            </a:r>
            <a:r>
              <a:rPr sz="2400" b="1" u="sng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/</a:t>
            </a: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Tablero</a:t>
            </a:r>
            <a:r>
              <a:rPr sz="2400" b="1" u="sng" spc="-10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-2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Distribución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 General</a:t>
            </a:r>
            <a:endParaRPr sz="2400" b="1" dirty="0"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795"/>
              </a:spcBef>
            </a:pPr>
            <a:r>
              <a:rPr sz="2400" dirty="0">
                <a:cs typeface="Times New Roman"/>
              </a:rPr>
              <a:t>En</a:t>
            </a:r>
            <a:r>
              <a:rPr sz="2400" spc="-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caso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</a:t>
            </a:r>
            <a:r>
              <a:rPr sz="2400" spc="-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pretenda</a:t>
            </a:r>
            <a:r>
              <a:rPr sz="2400" spc="-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especificar</a:t>
            </a:r>
            <a:r>
              <a:rPr sz="2400" spc="-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-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datos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media</a:t>
            </a:r>
            <a:r>
              <a:rPr sz="2400" spc="-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tensión,</a:t>
            </a:r>
            <a:r>
              <a:rPr sz="2400" spc="-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6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comenzar</a:t>
            </a:r>
            <a:r>
              <a:rPr sz="2400" spc="-8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directamente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desde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cuadro </a:t>
            </a:r>
            <a:r>
              <a:rPr sz="2400" dirty="0">
                <a:cs typeface="Times New Roman"/>
              </a:rPr>
              <a:t>general de </a:t>
            </a:r>
            <a:r>
              <a:rPr sz="2400" spc="-5" dirty="0">
                <a:cs typeface="Times New Roman"/>
              </a:rPr>
              <a:t>baja </a:t>
            </a:r>
            <a:r>
              <a:rPr sz="2400" dirty="0">
                <a:cs typeface="Times New Roman"/>
              </a:rPr>
              <a:t>tensión </a:t>
            </a:r>
            <a:r>
              <a:rPr sz="2400" spc="-5" dirty="0">
                <a:cs typeface="Times New Roman"/>
              </a:rPr>
              <a:t>(CGBT), se selecciona esta herramienta. </a:t>
            </a:r>
            <a:r>
              <a:rPr sz="2400" dirty="0" err="1">
                <a:cs typeface="Times New Roman"/>
              </a:rPr>
              <a:t>Muy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usada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sobre</a:t>
            </a:r>
            <a:r>
              <a:rPr sz="2400" spc="-1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todo en acoplamientos.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3267" y="7639206"/>
            <a:ext cx="18111376" cy="41363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Acoplamiento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6985" algn="just">
              <a:spcBef>
                <a:spcPts val="5"/>
              </a:spcBef>
            </a:pPr>
            <a:r>
              <a:rPr sz="2400" spc="-5" dirty="0">
                <a:cs typeface="Times New Roman"/>
              </a:rPr>
              <a:t>Es</a:t>
            </a:r>
            <a:r>
              <a:rPr sz="2400" spc="1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una</a:t>
            </a:r>
            <a:r>
              <a:rPr sz="2400" b="1" spc="1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1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las</a:t>
            </a:r>
            <a:r>
              <a:rPr sz="2400" b="1" spc="15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funcion</a:t>
            </a:r>
            <a:r>
              <a:rPr lang="es-ES" sz="2400" b="1" spc="-5" dirty="0" smtClean="0">
                <a:cs typeface="Times New Roman"/>
              </a:rPr>
              <a:t>e</a:t>
            </a:r>
            <a:r>
              <a:rPr sz="2400" b="1" spc="-5" dirty="0" smtClean="0">
                <a:cs typeface="Times New Roman"/>
              </a:rPr>
              <a:t>s</a:t>
            </a:r>
            <a:r>
              <a:rPr sz="2400" b="1" spc="14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más</a:t>
            </a:r>
            <a:r>
              <a:rPr sz="2400" b="1" spc="1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usadas</a:t>
            </a:r>
            <a:r>
              <a:rPr sz="2400" b="1" spc="1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14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Simaris,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1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realizarse</a:t>
            </a:r>
            <a:r>
              <a:rPr sz="2400" spc="13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varias</a:t>
            </a:r>
            <a:r>
              <a:rPr sz="2400" spc="1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formas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13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detallarán</a:t>
            </a:r>
            <a:r>
              <a:rPr sz="2400" spc="13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continuación.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finalidad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acopamientos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ofrecer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posibilidad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2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una</a:t>
            </a:r>
            <a:r>
              <a:rPr lang="es-ES" sz="2400" dirty="0" smtClean="0">
                <a:cs typeface="Times New Roman"/>
              </a:rPr>
              <a:t> doble o triple </a:t>
            </a:r>
            <a:r>
              <a:rPr lang="es-ES" sz="2400" spc="-5" dirty="0" smtClean="0">
                <a:cs typeface="Times New Roman"/>
              </a:rPr>
              <a:t>acometida </a:t>
            </a:r>
            <a:r>
              <a:rPr lang="es-ES" sz="2400" dirty="0" smtClean="0">
                <a:cs typeface="Times New Roman"/>
              </a:rPr>
              <a:t>a un </a:t>
            </a:r>
            <a:r>
              <a:rPr lang="es-ES" sz="2400" spc="-5" dirty="0" smtClean="0">
                <a:cs typeface="Times New Roman"/>
              </a:rPr>
              <a:t>circuito eléctrico </a:t>
            </a:r>
            <a:r>
              <a:rPr lang="es-ES" sz="2400" dirty="0" smtClean="0">
                <a:cs typeface="Times New Roman"/>
              </a:rPr>
              <a:t>desde </a:t>
            </a:r>
            <a:r>
              <a:rPr lang="es-ES" sz="2400" spc="-5" dirty="0" smtClean="0">
                <a:cs typeface="Times New Roman"/>
              </a:rPr>
              <a:t>circuitos aguas </a:t>
            </a:r>
            <a:r>
              <a:rPr lang="es-ES" sz="2400" dirty="0" smtClean="0">
                <a:cs typeface="Times New Roman"/>
              </a:rPr>
              <a:t>arriba, </a:t>
            </a:r>
            <a:r>
              <a:rPr lang="es-ES" sz="2400" spc="-5" dirty="0" smtClean="0">
                <a:cs typeface="Times New Roman"/>
              </a:rPr>
              <a:t>para así </a:t>
            </a:r>
            <a:r>
              <a:rPr lang="es-ES" sz="2400" spc="-5" dirty="0" smtClean="0">
                <a:cs typeface="Times New Roman"/>
              </a:rPr>
              <a:t>conseguir </a:t>
            </a:r>
            <a:r>
              <a:rPr lang="es-ES" sz="2400" dirty="0" smtClean="0">
                <a:cs typeface="Times New Roman"/>
              </a:rPr>
              <a:t>un </a:t>
            </a:r>
            <a:r>
              <a:rPr lang="es-ES" sz="2400" dirty="0" smtClean="0">
                <a:cs typeface="Times New Roman"/>
              </a:rPr>
              <a:t>suministro de </a:t>
            </a:r>
            <a:r>
              <a:rPr lang="es-ES" sz="2400" spc="-5" dirty="0" smtClean="0">
                <a:cs typeface="Times New Roman"/>
              </a:rPr>
              <a:t>fuentes diversas </a:t>
            </a:r>
            <a:r>
              <a:rPr lang="es-ES" sz="2400" dirty="0" smtClean="0">
                <a:cs typeface="Times New Roman"/>
              </a:rPr>
              <a:t>que </a:t>
            </a:r>
            <a:r>
              <a:rPr lang="es-ES" sz="2400" spc="-5" dirty="0" smtClean="0">
                <a:cs typeface="Times New Roman"/>
              </a:rPr>
              <a:t>pueden </a:t>
            </a:r>
            <a:r>
              <a:rPr lang="es-ES" sz="2400" dirty="0" smtClean="0">
                <a:cs typeface="Times New Roman"/>
              </a:rPr>
              <a:t>ser </a:t>
            </a:r>
            <a:r>
              <a:rPr lang="es-ES" sz="2400" spc="-5" dirty="0" smtClean="0">
                <a:cs typeface="Times New Roman"/>
              </a:rPr>
              <a:t>necesarias en caso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dirty="0" smtClean="0">
                <a:cs typeface="Times New Roman"/>
              </a:rPr>
              <a:t>fallo </a:t>
            </a:r>
            <a:r>
              <a:rPr lang="es-ES" sz="2400" spc="-5" dirty="0" smtClean="0">
                <a:cs typeface="Times New Roman"/>
              </a:rPr>
              <a:t>en el </a:t>
            </a:r>
            <a:r>
              <a:rPr lang="es-ES" sz="2400" spc="-5" dirty="0" smtClean="0">
                <a:cs typeface="Times New Roman"/>
              </a:rPr>
              <a:t>suministro principal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energía. Una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vez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seleccionado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icono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acoplamiento,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-50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54</a:t>
            </a:r>
            <a:r>
              <a:rPr lang="es-ES" sz="2400" dirty="0" smtClean="0">
                <a:cs typeface="Times New Roman"/>
              </a:rPr>
              <a:t>, s</a:t>
            </a:r>
            <a:r>
              <a:rPr lang="es-ES" sz="2400" spc="-5" dirty="0" smtClean="0">
                <a:cs typeface="Times New Roman"/>
              </a:rPr>
              <a:t>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debe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seleccionar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cursor 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punto sobre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 cuadro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eléctrico</a:t>
            </a:r>
            <a:r>
              <a:rPr lang="es-ES" sz="2400" dirty="0" smtClean="0">
                <a:cs typeface="Times New Roman"/>
              </a:rPr>
              <a:t> donde</a:t>
            </a:r>
            <a:r>
              <a:rPr lang="es-ES" sz="2400" spc="-5" dirty="0" smtClean="0">
                <a:cs typeface="Times New Roman"/>
              </a:rPr>
              <a:t> se</a:t>
            </a:r>
            <a:r>
              <a:rPr lang="es-ES" sz="2400" dirty="0" smtClean="0">
                <a:cs typeface="Times New Roman"/>
              </a:rPr>
              <a:t> quiere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situar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acoplamiento.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situación </a:t>
            </a:r>
            <a:r>
              <a:rPr lang="es-ES" sz="2400" dirty="0" smtClean="0">
                <a:cs typeface="Times New Roman"/>
              </a:rPr>
              <a:t>dentro </a:t>
            </a:r>
            <a:r>
              <a:rPr lang="es-ES" sz="2400" spc="-5" dirty="0" smtClean="0">
                <a:cs typeface="Times New Roman"/>
              </a:rPr>
              <a:t>del </a:t>
            </a:r>
            <a:r>
              <a:rPr lang="es-ES" sz="2400" dirty="0" smtClean="0">
                <a:cs typeface="Times New Roman"/>
              </a:rPr>
              <a:t>cuadro </a:t>
            </a:r>
            <a:r>
              <a:rPr lang="es-ES" sz="2400" spc="-5" dirty="0" smtClean="0">
                <a:cs typeface="Times New Roman"/>
              </a:rPr>
              <a:t>eléctrico </a:t>
            </a:r>
            <a:r>
              <a:rPr lang="es-ES" sz="2400" dirty="0" smtClean="0">
                <a:cs typeface="Times New Roman"/>
              </a:rPr>
              <a:t>vendrá marcada por unos cuadrados amarillos que </a:t>
            </a:r>
            <a:r>
              <a:rPr lang="es-ES" sz="2400" dirty="0" smtClean="0">
                <a:cs typeface="Times New Roman"/>
              </a:rPr>
              <a:t>se </a:t>
            </a:r>
            <a:r>
              <a:rPr lang="es-ES" sz="2400" spc="-5" dirty="0" smtClean="0">
                <a:cs typeface="Times New Roman"/>
              </a:rPr>
              <a:t>activan </a:t>
            </a:r>
            <a:r>
              <a:rPr lang="es-ES" sz="2400" spc="-5" dirty="0" smtClean="0">
                <a:cs typeface="Times New Roman"/>
              </a:rPr>
              <a:t>automáticamente ofreciendo diversas localizaciones dentro del </a:t>
            </a:r>
            <a:r>
              <a:rPr lang="es-ES" sz="2400" dirty="0" smtClean="0">
                <a:cs typeface="Times New Roman"/>
              </a:rPr>
              <a:t>mismo. </a:t>
            </a:r>
            <a:r>
              <a:rPr lang="es-ES" sz="2400" spc="-5" dirty="0" smtClean="0">
                <a:cs typeface="Times New Roman"/>
              </a:rPr>
              <a:t>Es </a:t>
            </a:r>
            <a:r>
              <a:rPr lang="es-ES" sz="2400" spc="-5" dirty="0" smtClean="0">
                <a:cs typeface="Times New Roman"/>
              </a:rPr>
              <a:t>importante saber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localización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determinará 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sentido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flujo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energía</a:t>
            </a:r>
            <a:r>
              <a:rPr lang="es-ES" sz="2400" spc="-5" dirty="0" smtClean="0">
                <a:cs typeface="Times New Roman"/>
              </a:rPr>
              <a:t> en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acoplamiento.</a:t>
            </a:r>
            <a:endParaRPr lang="es-ES" sz="2400" dirty="0" smtClean="0">
              <a:cs typeface="Times New Roman"/>
            </a:endParaRPr>
          </a:p>
          <a:p>
            <a:pPr marL="12700" marR="6985" algn="just">
              <a:spcBef>
                <a:spcPts val="5"/>
              </a:spcBef>
            </a:pPr>
            <a:endParaRPr lang="es-ES" sz="2400" dirty="0" smtClean="0">
              <a:cs typeface="Times New Roman"/>
            </a:endParaRPr>
          </a:p>
          <a:p>
            <a:pPr marL="12700" marR="5080">
              <a:lnSpc>
                <a:spcPct val="104200"/>
              </a:lnSpc>
              <a:spcBef>
                <a:spcPts val="770"/>
              </a:spcBef>
            </a:pPr>
            <a:endParaRPr sz="2400" dirty="0">
              <a:cs typeface="Times New Roman"/>
            </a:endParaRPr>
          </a:p>
          <a:p>
            <a:pPr>
              <a:spcBef>
                <a:spcPts val="50"/>
              </a:spcBef>
            </a:pPr>
            <a:r>
              <a:rPr sz="1200" dirty="0">
                <a:latin typeface="Times New Roman"/>
                <a:cs typeface="Times New Roman"/>
              </a:rPr>
              <a:t>	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7356" y="6881306"/>
            <a:ext cx="6477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52: armario/tablero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distribución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general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580" y="2153252"/>
            <a:ext cx="6452776" cy="472805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2612" y="2153252"/>
            <a:ext cx="6096000" cy="5190464"/>
          </a:xfrm>
          <a:prstGeom prst="rect">
            <a:avLst/>
          </a:prstGeom>
        </p:spPr>
      </p:pic>
      <p:sp>
        <p:nvSpPr>
          <p:cNvPr id="10" name="object 7"/>
          <p:cNvSpPr txBox="1"/>
          <p:nvPr/>
        </p:nvSpPr>
        <p:spPr>
          <a:xfrm>
            <a:off x="9741722" y="5413471"/>
            <a:ext cx="3429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53: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CGBT incluido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1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70721" y="2153252"/>
            <a:ext cx="5313921" cy="4223882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4157416" y="6377134"/>
            <a:ext cx="3340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lang="es-ES" sz="24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cs typeface="Times New Roman"/>
              </a:rPr>
              <a:t>54:</a:t>
            </a:r>
            <a:r>
              <a:rPr lang="es-ES" sz="2400" b="1" i="1" spc="-15" dirty="0">
                <a:solidFill>
                  <a:srgbClr val="44536A"/>
                </a:solidFill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cs typeface="Times New Roman"/>
              </a:rPr>
              <a:t>acoplamiento.</a:t>
            </a:r>
            <a:endParaRPr lang="es-ES" sz="2400" b="1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7356" y="546100"/>
            <a:ext cx="18059400" cy="1592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spcBef>
                <a:spcPts val="780"/>
              </a:spcBef>
            </a:pPr>
            <a:r>
              <a:rPr sz="2400" b="1" spc="-5" dirty="0" err="1" smtClean="0">
                <a:cs typeface="Times New Roman"/>
              </a:rPr>
              <a:t>Acoplamiento</a:t>
            </a:r>
            <a:r>
              <a:rPr sz="2400" b="1" spc="-4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General</a:t>
            </a:r>
            <a:r>
              <a:rPr sz="2400" b="1" spc="-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Bidireccional:</a:t>
            </a:r>
            <a:r>
              <a:rPr sz="2400" b="1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sentido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energía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discurrirá</a:t>
            </a:r>
            <a:r>
              <a:rPr sz="2400" spc="-4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en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ambas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direcciones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entre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circuitos.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Descrito</a:t>
            </a:r>
            <a:r>
              <a:rPr sz="2400" dirty="0">
                <a:cs typeface="Times New Roman"/>
              </a:rPr>
              <a:t> a </a:t>
            </a:r>
            <a:r>
              <a:rPr sz="2400" spc="-5" dirty="0">
                <a:cs typeface="Times New Roman"/>
              </a:rPr>
              <a:t>continuación:</a:t>
            </a:r>
            <a:endParaRPr sz="2400" dirty="0">
              <a:cs typeface="Times New Roman"/>
            </a:endParaRPr>
          </a:p>
          <a:p>
            <a:pPr marL="12700" marR="5080" algn="just">
              <a:spcBef>
                <a:spcPts val="785"/>
              </a:spcBef>
            </a:pP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55</a:t>
            </a:r>
            <a:r>
              <a:rPr sz="2400" dirty="0">
                <a:cs typeface="Times New Roman"/>
              </a:rPr>
              <a:t>: situando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puntero sobre </a:t>
            </a:r>
            <a:r>
              <a:rPr sz="2400" spc="-5" dirty="0">
                <a:cs typeface="Times New Roman"/>
              </a:rPr>
              <a:t>el extremo </a:t>
            </a:r>
            <a:r>
              <a:rPr sz="2400" dirty="0">
                <a:cs typeface="Times New Roman"/>
              </a:rPr>
              <a:t>del </a:t>
            </a:r>
            <a:r>
              <a:rPr sz="2400" spc="-5" dirty="0">
                <a:cs typeface="Times New Roman"/>
              </a:rPr>
              <a:t>cuadro </a:t>
            </a:r>
            <a:r>
              <a:rPr sz="2400" dirty="0">
                <a:cs typeface="Times New Roman"/>
              </a:rPr>
              <a:t>para un </a:t>
            </a:r>
            <a:r>
              <a:rPr sz="2400" spc="-5" dirty="0" err="1">
                <a:cs typeface="Times New Roman"/>
              </a:rPr>
              <a:t>acoplamiento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bidireccional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(</a:t>
            </a:r>
            <a:r>
              <a:rPr sz="2400" spc="-5" dirty="0">
                <a:cs typeface="Times New Roman"/>
              </a:rPr>
              <a:t>unidireccional es pinchando dentro del cuadro), aparece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cuadrado </a:t>
            </a:r>
            <a:r>
              <a:rPr sz="2400" dirty="0">
                <a:cs typeface="Times New Roman"/>
              </a:rPr>
              <a:t>amarillo, y </a:t>
            </a:r>
            <a:r>
              <a:rPr sz="2400" spc="-5" dirty="0" err="1" smtClean="0">
                <a:cs typeface="Times New Roman"/>
              </a:rPr>
              <a:t>manteniendo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pulsado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botón izquierdo </a:t>
            </a:r>
            <a:r>
              <a:rPr sz="2400" spc="-5" dirty="0">
                <a:cs typeface="Times New Roman"/>
              </a:rPr>
              <a:t>del ratón arrastrando </a:t>
            </a:r>
            <a:r>
              <a:rPr sz="2400" dirty="0">
                <a:cs typeface="Times New Roman"/>
              </a:rPr>
              <a:t>levemente y </a:t>
            </a:r>
            <a:r>
              <a:rPr sz="2400" spc="-5" dirty="0">
                <a:cs typeface="Times New Roman"/>
              </a:rPr>
              <a:t>soltando, comenzará </a:t>
            </a:r>
            <a:r>
              <a:rPr sz="2400" spc="-5" dirty="0" err="1">
                <a:cs typeface="Times New Roman"/>
              </a:rPr>
              <a:t>aparición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ventanas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</p:txBody>
      </p:sp>
      <p:pic>
        <p:nvPicPr>
          <p:cNvPr id="6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90556" y="2170594"/>
            <a:ext cx="5105400" cy="6147906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6715639" y="9004300"/>
            <a:ext cx="51369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55: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bidireccional.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1156" y="637137"/>
            <a:ext cx="18059400" cy="393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865"/>
              </a:spcBef>
            </a:pPr>
            <a:r>
              <a:rPr sz="2400" spc="-5" dirty="0" err="1" smtClean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2400" spc="-40" dirty="0" smtClean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2400" dirty="0" smtClean="0">
                <a:latin typeface="Times New Roman"/>
                <a:cs typeface="Times New Roman"/>
                <a:hlinkClick r:id="rId2" action="ppaction://hlinksldjump"/>
              </a:rPr>
              <a:t>5</a:t>
            </a:r>
            <a:r>
              <a:rPr lang="es-ES" sz="2400" dirty="0" smtClean="0">
                <a:latin typeface="Times New Roman"/>
                <a:cs typeface="Times New Roman"/>
              </a:rPr>
              <a:t>6</a:t>
            </a:r>
            <a:r>
              <a:rPr sz="2400" dirty="0" smtClean="0">
                <a:latin typeface="Times New Roman"/>
                <a:cs typeface="Times New Roman"/>
              </a:rPr>
              <a:t>:</a:t>
            </a:r>
            <a:r>
              <a:rPr sz="2400" spc="-30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esta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venta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informa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del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sentido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la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energía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va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pasar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por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al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 err="1">
                <a:latin typeface="Times New Roman"/>
                <a:cs typeface="Times New Roman"/>
              </a:rPr>
              <a:t>acoplamiento</a:t>
            </a:r>
            <a:r>
              <a:rPr sz="2400" spc="-5" dirty="0" smtClean="0">
                <a:latin typeface="Times New Roman"/>
                <a:cs typeface="Times New Roman"/>
              </a:rPr>
              <a:t>,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como</a:t>
            </a:r>
            <a:r>
              <a:rPr sz="2400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 puede </a:t>
            </a:r>
            <a:r>
              <a:rPr sz="2400" dirty="0">
                <a:latin typeface="Times New Roman"/>
                <a:cs typeface="Times New Roman"/>
              </a:rPr>
              <a:t>ver </a:t>
            </a:r>
            <a:r>
              <a:rPr sz="2400" spc="-10" dirty="0">
                <a:latin typeface="Times New Roman"/>
                <a:cs typeface="Times New Roman"/>
              </a:rPr>
              <a:t>es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ambos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sentidos.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83767" y="8623300"/>
            <a:ext cx="421417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56: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sentido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energía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</a:t>
            </a:r>
            <a:r>
              <a:rPr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bidireccional.</a:t>
            </a:r>
            <a:endParaRPr sz="2400" b="1" dirty="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47556" y="1152742"/>
            <a:ext cx="7239000" cy="740620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1410" y="575536"/>
            <a:ext cx="7384576" cy="1523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5"/>
              </a:spcBef>
            </a:pPr>
            <a:endParaRPr sz="2400" dirty="0">
              <a:cs typeface="Times New Roman"/>
            </a:endParaRPr>
          </a:p>
          <a:p>
            <a:pPr marL="12700" marR="6350">
              <a:lnSpc>
                <a:spcPct val="103299"/>
              </a:lnSpc>
            </a:pP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spc="-65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57</a:t>
            </a:r>
            <a:r>
              <a:rPr sz="2400" dirty="0">
                <a:cs typeface="Times New Roman"/>
              </a:rPr>
              <a:t>: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ventana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5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selecciona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tipo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protecciones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acoplamiento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6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longitud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que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tiene.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962356" y="370640"/>
            <a:ext cx="8686800" cy="19332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3600"/>
              </a:lnSpc>
              <a:spcBef>
                <a:spcPts val="860"/>
              </a:spcBef>
            </a:pPr>
            <a:r>
              <a:rPr sz="2400" spc="-5" dirty="0" err="1" smtClean="0">
                <a:cs typeface="Times New Roman"/>
                <a:hlinkClick r:id="rId2" action="ppaction://hlinksldjump"/>
              </a:rPr>
              <a:t>Figura</a:t>
            </a:r>
            <a:r>
              <a:rPr sz="2400" spc="-5" dirty="0" smtClean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58</a:t>
            </a:r>
            <a:r>
              <a:rPr sz="2400" dirty="0">
                <a:cs typeface="Times New Roman"/>
              </a:rPr>
              <a:t>: ahora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va a </a:t>
            </a:r>
            <a:r>
              <a:rPr sz="2400" spc="-5" dirty="0">
                <a:cs typeface="Times New Roman"/>
              </a:rPr>
              <a:t>seleccionar el </a:t>
            </a:r>
            <a:r>
              <a:rPr sz="2400" dirty="0">
                <a:cs typeface="Times New Roman"/>
              </a:rPr>
              <a:t>otro circuito </a:t>
            </a:r>
            <a:r>
              <a:rPr sz="2400" spc="-5" dirty="0">
                <a:cs typeface="Times New Roman"/>
              </a:rPr>
              <a:t>con el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comunica el acoplamiento. </a:t>
            </a:r>
            <a:r>
              <a:rPr sz="2400" spc="-5" dirty="0" err="1" smtClean="0">
                <a:cs typeface="Times New Roman"/>
              </a:rPr>
              <a:t>Qué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es </a:t>
            </a:r>
            <a:r>
              <a:rPr sz="2400" dirty="0">
                <a:cs typeface="Times New Roman"/>
              </a:rPr>
              <a:t>más que </a:t>
            </a:r>
            <a:r>
              <a:rPr sz="2400" spc="-5" dirty="0">
                <a:cs typeface="Times New Roman"/>
              </a:rPr>
              <a:t>seleccionar </a:t>
            </a:r>
            <a:r>
              <a:rPr sz="2400" dirty="0">
                <a:cs typeface="Times New Roman"/>
              </a:rPr>
              <a:t>una de </a:t>
            </a:r>
            <a:r>
              <a:rPr sz="2400" spc="-5" dirty="0">
                <a:cs typeface="Times New Roman"/>
              </a:rPr>
              <a:t>las </a:t>
            </a:r>
            <a:r>
              <a:rPr sz="2400" dirty="0">
                <a:cs typeface="Times New Roman"/>
              </a:rPr>
              <a:t>fuentes ya vistas </a:t>
            </a:r>
            <a:r>
              <a:rPr sz="2400" spc="-5" dirty="0">
                <a:cs typeface="Times New Roman"/>
              </a:rPr>
              <a:t>anteriormente, </a:t>
            </a:r>
            <a:r>
              <a:rPr sz="2400" dirty="0">
                <a:cs typeface="Times New Roman"/>
              </a:rPr>
              <a:t>o no </a:t>
            </a:r>
            <a:r>
              <a:rPr sz="2400" spc="-5" dirty="0" err="1">
                <a:cs typeface="Times New Roman"/>
              </a:rPr>
              <a:t>seleccionar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ninguna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fuente</a:t>
            </a:r>
            <a:r>
              <a:rPr sz="2400" spc="-5" dirty="0">
                <a:cs typeface="Times New Roman"/>
              </a:rPr>
              <a:t>,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caso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quiera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hacer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acoplamiento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sin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suministro</a:t>
            </a:r>
            <a:r>
              <a:rPr sz="2400" spc="-4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energético</a:t>
            </a:r>
            <a:r>
              <a:rPr sz="2400" spc="-4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independiente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 </a:t>
            </a:r>
            <a:r>
              <a:rPr sz="2400" spc="-5" dirty="0">
                <a:cs typeface="Times New Roman"/>
              </a:rPr>
              <a:t>principal.</a:t>
            </a:r>
            <a:endParaRPr sz="2400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14956" y="9766300"/>
            <a:ext cx="587204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58: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circuito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conectado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812" y="2687941"/>
            <a:ext cx="8135144" cy="692595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62456" y="2483604"/>
            <a:ext cx="7086600" cy="7282696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029264" y="9911211"/>
            <a:ext cx="6868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57: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protecciones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y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longitud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del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9756" y="255681"/>
            <a:ext cx="8382000" cy="116435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40"/>
              </a:spcBef>
            </a:pPr>
            <a:r>
              <a:rPr sz="2400" spc="-5" dirty="0" err="1" smtClean="0">
                <a:cs typeface="Times New Roman"/>
                <a:hlinkClick r:id="rId2" action="ppaction://hlinksldjump"/>
              </a:rPr>
              <a:t>Figura</a:t>
            </a:r>
            <a:r>
              <a:rPr sz="2400" spc="-5" dirty="0" smtClean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59</a:t>
            </a:r>
            <a:r>
              <a:rPr sz="2400" dirty="0">
                <a:cs typeface="Times New Roman"/>
              </a:rPr>
              <a:t>: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 </a:t>
            </a:r>
            <a:r>
              <a:rPr sz="2400" spc="-5" dirty="0">
                <a:cs typeface="Times New Roman"/>
              </a:rPr>
              <a:t>seleccionan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parámetros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elemento</a:t>
            </a:r>
            <a:r>
              <a:rPr sz="2400" spc="5" dirty="0">
                <a:cs typeface="Times New Roman"/>
              </a:rPr>
              <a:t> que </a:t>
            </a:r>
            <a:r>
              <a:rPr sz="2400" spc="-5" dirty="0">
                <a:cs typeface="Times New Roman"/>
              </a:rPr>
              <a:t>previamente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haya escogido,</a:t>
            </a:r>
            <a:r>
              <a:rPr sz="2400" spc="1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para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caso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sería un </a:t>
            </a:r>
            <a:r>
              <a:rPr sz="2400" spc="-5" dirty="0">
                <a:cs typeface="Times New Roman"/>
              </a:rPr>
              <a:t>transformador</a:t>
            </a:r>
            <a:r>
              <a:rPr sz="2400" dirty="0">
                <a:cs typeface="Times New Roman"/>
              </a:rPr>
              <a:t> in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primario de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object 4"/>
          <p:cNvSpPr/>
          <p:nvPr/>
        </p:nvSpPr>
        <p:spPr>
          <a:xfrm>
            <a:off x="2590056" y="959937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343356" y="449802"/>
            <a:ext cx="8153400" cy="7736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875"/>
              </a:spcBef>
            </a:pPr>
            <a:r>
              <a:rPr sz="2400" spc="-5" dirty="0" err="1" smtClean="0">
                <a:cs typeface="Times New Roman"/>
                <a:hlinkClick r:id="rId2" action="ppaction://hlinksldjump"/>
              </a:rPr>
              <a:t>Figura</a:t>
            </a:r>
            <a:r>
              <a:rPr sz="2400" spc="45" dirty="0" smtClean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60</a:t>
            </a:r>
            <a:r>
              <a:rPr sz="2400" dirty="0">
                <a:cs typeface="Times New Roman"/>
              </a:rPr>
              <a:t>: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acoplamiento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marcado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rojo</a:t>
            </a:r>
            <a:r>
              <a:rPr sz="2400" spc="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queda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reflejado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uniendo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dos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cuadros</a:t>
            </a:r>
            <a:r>
              <a:rPr sz="2400" spc="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barras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distribución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857" y="1801884"/>
            <a:ext cx="7279706" cy="777843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71529" y="2146300"/>
            <a:ext cx="9543483" cy="56388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325892" y="9766300"/>
            <a:ext cx="8645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59: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del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elemento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conectado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al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acoplamiento.</a:t>
            </a:r>
            <a:endParaRPr lang="es-ES" sz="2400" b="1" dirty="0">
              <a:latin typeface="Times New Roman"/>
              <a:cs typeface="Times New Roman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0695156" y="8477092"/>
            <a:ext cx="609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60: acoplamiento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unifilar.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7356" y="344923"/>
            <a:ext cx="830580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35"/>
              </a:spcBef>
            </a:pPr>
            <a:r>
              <a:rPr lang="es-ES" sz="2400" spc="-5" dirty="0" smtClean="0">
                <a:cs typeface="Times New Roman"/>
                <a:hlinkClick r:id="" action="ppaction://noaction"/>
              </a:rPr>
              <a:t>Figura</a:t>
            </a:r>
            <a:r>
              <a:rPr lang="es-ES" sz="2400" spc="5" dirty="0" smtClean="0">
                <a:cs typeface="Times New Roman"/>
                <a:hlinkClick r:id="" action="ppaction://noaction"/>
              </a:rPr>
              <a:t> </a:t>
            </a:r>
            <a:r>
              <a:rPr lang="es-ES" sz="2400" dirty="0" smtClean="0">
                <a:cs typeface="Times New Roman"/>
                <a:hlinkClick r:id="" action="ppaction://noaction"/>
              </a:rPr>
              <a:t>61</a:t>
            </a:r>
            <a:r>
              <a:rPr lang="es-ES" sz="2400" dirty="0" smtClean="0">
                <a:cs typeface="Times New Roman"/>
              </a:rPr>
              <a:t>: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b="1" i="1" spc="-5" dirty="0" smtClean="0">
                <a:cs typeface="Times New Roman"/>
              </a:rPr>
              <a:t>al</a:t>
            </a:r>
            <a:r>
              <a:rPr lang="es-ES" sz="2400" b="1" i="1" spc="15" dirty="0" smtClean="0">
                <a:cs typeface="Times New Roman"/>
              </a:rPr>
              <a:t> </a:t>
            </a:r>
            <a:r>
              <a:rPr lang="es-ES" sz="2400" b="1" i="1" spc="-5" dirty="0" smtClean="0">
                <a:cs typeface="Times New Roman"/>
              </a:rPr>
              <a:t>realizar</a:t>
            </a:r>
            <a:r>
              <a:rPr lang="es-ES" sz="2400" b="1" i="1" spc="10" dirty="0" smtClean="0">
                <a:cs typeface="Times New Roman"/>
              </a:rPr>
              <a:t> </a:t>
            </a:r>
            <a:r>
              <a:rPr lang="es-ES" sz="2400" b="1" i="1" dirty="0" smtClean="0">
                <a:cs typeface="Times New Roman"/>
              </a:rPr>
              <a:t>un</a:t>
            </a:r>
            <a:r>
              <a:rPr lang="es-ES" sz="2400" b="1" i="1" spc="25" dirty="0" smtClean="0">
                <a:cs typeface="Times New Roman"/>
              </a:rPr>
              <a:t> </a:t>
            </a:r>
            <a:r>
              <a:rPr lang="es-ES" sz="2400" b="1" i="1" spc="-5" dirty="0" smtClean="0">
                <a:cs typeface="Times New Roman"/>
              </a:rPr>
              <a:t>acoplamiento</a:t>
            </a:r>
            <a:r>
              <a:rPr lang="es-ES" sz="2400" b="1" i="1" spc="15" dirty="0" smtClean="0">
                <a:cs typeface="Times New Roman"/>
              </a:rPr>
              <a:t> </a:t>
            </a:r>
            <a:r>
              <a:rPr lang="es-ES" sz="2400" b="1" i="1" spc="-5" dirty="0" smtClean="0">
                <a:cs typeface="Times New Roman"/>
              </a:rPr>
              <a:t>se</a:t>
            </a:r>
            <a:r>
              <a:rPr lang="es-ES" sz="2400" b="1" i="1" spc="10" dirty="0" smtClean="0">
                <a:cs typeface="Times New Roman"/>
              </a:rPr>
              <a:t> </a:t>
            </a:r>
            <a:r>
              <a:rPr lang="es-ES" sz="2400" b="1" i="1" dirty="0" smtClean="0">
                <a:cs typeface="Times New Roman"/>
              </a:rPr>
              <a:t>puede</a:t>
            </a:r>
            <a:r>
              <a:rPr lang="es-ES" sz="2400" b="1" i="1" spc="10" dirty="0" smtClean="0">
                <a:cs typeface="Times New Roman"/>
              </a:rPr>
              <a:t> </a:t>
            </a:r>
            <a:r>
              <a:rPr lang="es-ES" sz="2400" b="1" i="1" spc="-5" dirty="0" smtClean="0">
                <a:cs typeface="Times New Roman"/>
              </a:rPr>
              <a:t>hacer</a:t>
            </a:r>
            <a:r>
              <a:rPr lang="es-ES" sz="2400" b="1" i="1" spc="10" dirty="0" smtClean="0">
                <a:cs typeface="Times New Roman"/>
              </a:rPr>
              <a:t> </a:t>
            </a:r>
            <a:r>
              <a:rPr lang="es-ES" sz="2400" b="1" i="1" dirty="0" smtClean="0">
                <a:cs typeface="Times New Roman"/>
              </a:rPr>
              <a:t>uso</a:t>
            </a:r>
            <a:r>
              <a:rPr lang="es-ES" sz="2400" b="1" i="1" spc="15" dirty="0" smtClean="0">
                <a:cs typeface="Times New Roman"/>
              </a:rPr>
              <a:t> </a:t>
            </a:r>
            <a:r>
              <a:rPr lang="es-ES" sz="2400" b="1" i="1" spc="5" dirty="0" smtClean="0">
                <a:cs typeface="Times New Roman"/>
              </a:rPr>
              <a:t>de</a:t>
            </a:r>
            <a:r>
              <a:rPr lang="es-ES" sz="2400" b="1" i="1" spc="10" dirty="0" smtClean="0">
                <a:cs typeface="Times New Roman"/>
              </a:rPr>
              <a:t> </a:t>
            </a:r>
            <a:r>
              <a:rPr lang="es-ES" sz="2400" b="1" i="1" dirty="0" smtClean="0">
                <a:cs typeface="Times New Roman"/>
              </a:rPr>
              <a:t>la</a:t>
            </a:r>
            <a:r>
              <a:rPr lang="es-ES" sz="2400" b="1" i="1" spc="10" dirty="0" smtClean="0">
                <a:cs typeface="Times New Roman"/>
              </a:rPr>
              <a:t> </a:t>
            </a:r>
            <a:r>
              <a:rPr lang="es-ES" sz="2400" b="1" i="1" spc="-5" dirty="0" smtClean="0">
                <a:cs typeface="Times New Roman"/>
              </a:rPr>
              <a:t>función</a:t>
            </a:r>
            <a:r>
              <a:rPr lang="es-ES" sz="2400" b="1" i="1" spc="15" dirty="0" smtClean="0">
                <a:cs typeface="Times New Roman"/>
              </a:rPr>
              <a:t> </a:t>
            </a:r>
            <a:r>
              <a:rPr lang="es-ES" sz="2400" b="1" i="1" dirty="0" smtClean="0">
                <a:cs typeface="Times New Roman"/>
              </a:rPr>
              <a:t>de</a:t>
            </a:r>
            <a:r>
              <a:rPr lang="es-ES" sz="2400" b="1" i="1" spc="20" dirty="0" smtClean="0">
                <a:cs typeface="Times New Roman"/>
              </a:rPr>
              <a:t> </a:t>
            </a:r>
            <a:r>
              <a:rPr lang="es-ES" sz="2400" b="1" i="1" spc="-5" dirty="0" err="1" smtClean="0">
                <a:cs typeface="Times New Roman"/>
              </a:rPr>
              <a:t>Simaris</a:t>
            </a:r>
            <a:r>
              <a:rPr lang="es-ES" sz="2400" b="1" i="1" spc="15" dirty="0" smtClean="0">
                <a:cs typeface="Times New Roman"/>
              </a:rPr>
              <a:t> </a:t>
            </a:r>
            <a:r>
              <a:rPr lang="es-ES" sz="2400" b="1" i="1" spc="-5" dirty="0" smtClean="0">
                <a:cs typeface="Times New Roman"/>
              </a:rPr>
              <a:t>“Modos</a:t>
            </a:r>
            <a:r>
              <a:rPr lang="es-ES" sz="2400" b="1" i="1" spc="15" dirty="0" smtClean="0">
                <a:cs typeface="Times New Roman"/>
              </a:rPr>
              <a:t> </a:t>
            </a:r>
            <a:r>
              <a:rPr lang="es-ES" sz="2400" b="1" i="1" dirty="0" smtClean="0">
                <a:cs typeface="Times New Roman"/>
              </a:rPr>
              <a:t>de </a:t>
            </a:r>
            <a:r>
              <a:rPr lang="es-ES" sz="2400" b="1" i="1" spc="-5" dirty="0" smtClean="0">
                <a:cs typeface="Times New Roman"/>
              </a:rPr>
              <a:t>Operación</a:t>
            </a:r>
            <a:r>
              <a:rPr lang="es-ES" sz="2400" b="1" i="1" spc="-5" dirty="0" smtClean="0">
                <a:cs typeface="Times New Roman"/>
              </a:rPr>
              <a:t>”,</a:t>
            </a:r>
            <a:r>
              <a:rPr lang="es-ES" sz="2400" b="1" i="1" spc="1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pinchando</a:t>
            </a:r>
            <a:r>
              <a:rPr lang="es-ES" sz="2400" spc="1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sobre</a:t>
            </a:r>
            <a:r>
              <a:rPr lang="es-ES" sz="2400" spc="1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1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icono </a:t>
            </a:r>
            <a:r>
              <a:rPr lang="es-ES" sz="2400" spc="1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como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1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aprecia</a:t>
            </a:r>
            <a:r>
              <a:rPr lang="es-ES" sz="2400" spc="1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1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1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figura</a:t>
            </a:r>
            <a:r>
              <a:rPr lang="es-ES" sz="2400" spc="1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hay</a:t>
            </a:r>
            <a:r>
              <a:rPr lang="es-ES" sz="2400" spc="1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</a:t>
            </a:r>
            <a:r>
              <a:rPr lang="es-ES" sz="2400" spc="1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modo</a:t>
            </a:r>
            <a:r>
              <a:rPr lang="es-ES" sz="2400" spc="1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 </a:t>
            </a:r>
            <a:r>
              <a:rPr sz="2400" spc="-5" dirty="0" err="1" smtClean="0">
                <a:cs typeface="Times New Roman"/>
              </a:rPr>
              <a:t>funcionamiento</a:t>
            </a:r>
            <a:r>
              <a:rPr sz="2400" spc="5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“Normal”</a:t>
            </a:r>
            <a:r>
              <a:rPr sz="2400" spc="3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sz="2400" spc="3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otro</a:t>
            </a:r>
            <a:r>
              <a:rPr sz="2400" spc="5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4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“</a:t>
            </a:r>
            <a:r>
              <a:rPr sz="2400" dirty="0" err="1" smtClean="0">
                <a:cs typeface="Times New Roman"/>
              </a:rPr>
              <a:t>Emergencia</a:t>
            </a:r>
            <a:r>
              <a:rPr sz="2400" dirty="0" smtClean="0">
                <a:cs typeface="Times New Roman"/>
              </a:rPr>
              <a:t>”</a:t>
            </a:r>
            <a:r>
              <a:rPr sz="2400" spc="3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pero</a:t>
            </a:r>
            <a:r>
              <a:rPr sz="2400" spc="4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</a:t>
            </a:r>
            <a:r>
              <a:rPr sz="2400" spc="5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sz="2400" spc="5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propio</a:t>
            </a:r>
            <a:r>
              <a:rPr sz="2400" spc="4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usuario</a:t>
            </a:r>
            <a:r>
              <a:rPr sz="2400" spc="4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puede</a:t>
            </a:r>
            <a:r>
              <a:rPr sz="2400" spc="4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configurar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cuantos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modos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quiera</a:t>
            </a:r>
            <a:r>
              <a:rPr sz="2400" spc="-1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 </a:t>
            </a:r>
            <a:r>
              <a:rPr sz="2400" dirty="0" err="1" smtClean="0">
                <a:cs typeface="Times New Roman"/>
              </a:rPr>
              <a:t>nombrarlos</a:t>
            </a:r>
            <a:r>
              <a:rPr sz="2400" dirty="0" smtClean="0">
                <a:cs typeface="Times New Roman"/>
              </a:rPr>
              <a:t> 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su</a:t>
            </a:r>
            <a:r>
              <a:rPr sz="2400" dirty="0" smtClean="0">
                <a:cs typeface="Times New Roman"/>
              </a:rPr>
              <a:t> gusto.</a:t>
            </a:r>
            <a:endParaRPr sz="2400" dirty="0"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37565" y="344923"/>
            <a:ext cx="8534400" cy="200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875"/>
              </a:spcBef>
            </a:pPr>
            <a:r>
              <a:rPr sz="2400" b="1" spc="-5" dirty="0" err="1" smtClean="0">
                <a:cs typeface="Times New Roman"/>
              </a:rPr>
              <a:t>Acoplamiento</a:t>
            </a:r>
            <a:r>
              <a:rPr sz="2400" b="1" spc="6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Unidireccional:</a:t>
            </a:r>
            <a:r>
              <a:rPr sz="2400" b="1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ahora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energía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solo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discurre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sentido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6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podrá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seleccionarse</a:t>
            </a:r>
            <a:r>
              <a:rPr sz="2400" spc="-5" dirty="0">
                <a:cs typeface="Times New Roman"/>
              </a:rPr>
              <a:t>.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similar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acoplamiento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unidireccional,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singularidades:</a:t>
            </a:r>
            <a:endParaRPr sz="2400" dirty="0"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805"/>
              </a:spcBef>
            </a:pPr>
            <a:r>
              <a:rPr sz="2400" b="1" spc="-5" dirty="0">
                <a:cs typeface="Times New Roman"/>
                <a:hlinkClick r:id="rId2" action="ppaction://hlinksldjump"/>
              </a:rPr>
              <a:t>Figura</a:t>
            </a:r>
            <a:r>
              <a:rPr sz="2400" b="1" spc="150" dirty="0">
                <a:cs typeface="Times New Roman"/>
                <a:hlinkClick r:id="rId2" action="ppaction://hlinksldjump"/>
              </a:rPr>
              <a:t> </a:t>
            </a:r>
            <a:r>
              <a:rPr sz="2400" b="1" dirty="0">
                <a:cs typeface="Times New Roman"/>
                <a:hlinkClick r:id="rId2" action="ppaction://hlinksldjump"/>
              </a:rPr>
              <a:t>62</a:t>
            </a:r>
            <a:r>
              <a:rPr sz="2400" b="1" dirty="0">
                <a:cs typeface="Times New Roman"/>
              </a:rPr>
              <a:t>:</a:t>
            </a:r>
            <a:r>
              <a:rPr sz="2400" b="1" spc="15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al</a:t>
            </a:r>
            <a:r>
              <a:rPr sz="2400" b="1" spc="16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situar</a:t>
            </a:r>
            <a:r>
              <a:rPr sz="2400" b="1" spc="15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17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puntero</a:t>
            </a:r>
            <a:r>
              <a:rPr sz="2400" b="1" spc="15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15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15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parte</a:t>
            </a:r>
            <a:r>
              <a:rPr sz="2400" b="1" spc="14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interior</a:t>
            </a:r>
            <a:r>
              <a:rPr sz="2400" b="1" spc="15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spc="16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cuadro,</a:t>
            </a:r>
            <a:r>
              <a:rPr sz="2400" b="1" spc="14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170" dirty="0">
                <a:cs typeface="Times New Roman"/>
              </a:rPr>
              <a:t> </a:t>
            </a:r>
            <a:r>
              <a:rPr sz="2400" b="1" dirty="0" err="1">
                <a:cs typeface="Times New Roman"/>
              </a:rPr>
              <a:t>acoplamiento</a:t>
            </a:r>
            <a:r>
              <a:rPr sz="2400" b="1" spc="15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será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unidireccional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2156" y="2625691"/>
            <a:ext cx="7645450" cy="683580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33956" y="2605488"/>
            <a:ext cx="5486400" cy="655121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074455" y="9766300"/>
            <a:ext cx="49808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61: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modos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funcionamiento.</a:t>
            </a:r>
            <a:endParaRPr lang="es-ES" sz="2400" b="1" dirty="0">
              <a:latin typeface="Times New Roman"/>
              <a:cs typeface="Times New Roman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4404765" y="4380853"/>
            <a:ext cx="39183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62: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unidireccional</a:t>
            </a:r>
            <a:r>
              <a:rPr lang="es-ES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lang="es-ES" dirty="0">
              <a:latin typeface="Times New Roman"/>
              <a:cs typeface="Times New Roman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4853" y="1088389"/>
            <a:ext cx="454649" cy="505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3556" y="350175"/>
            <a:ext cx="18059399" cy="78393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40"/>
              </a:spcBef>
            </a:pPr>
            <a:r>
              <a:rPr lang="es-ES" sz="2400" spc="-5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5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63</a:t>
            </a:r>
            <a:r>
              <a:rPr lang="es-ES" sz="2400" spc="20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Figura 64</a:t>
            </a:r>
            <a:r>
              <a:rPr lang="es-ES" sz="2400" dirty="0" smtClean="0">
                <a:cs typeface="Times New Roman"/>
              </a:rPr>
              <a:t>: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aparecerá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ventana,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por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defecto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sentido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energía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 hacia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nuevo </a:t>
            </a:r>
            <a:r>
              <a:rPr lang="es-ES" sz="2400" spc="-5" dirty="0" smtClean="0">
                <a:cs typeface="Times New Roman"/>
              </a:rPr>
              <a:t>circuito,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-5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63,</a:t>
            </a:r>
            <a:r>
              <a:rPr lang="es-ES" sz="2400" dirty="0" smtClean="0">
                <a:cs typeface="Times New Roman"/>
              </a:rPr>
              <a:t> que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crear,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pero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dirty="0" smtClean="0">
                <a:cs typeface="Times New Roman"/>
              </a:rPr>
              <a:t> la parte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superior </a:t>
            </a:r>
            <a:r>
              <a:rPr lang="es-ES" sz="2400" spc="-5" dirty="0" smtClean="0">
                <a:cs typeface="Times New Roman"/>
              </a:rPr>
              <a:t>está</a:t>
            </a:r>
            <a:r>
              <a:rPr lang="es-ES" sz="2400" dirty="0" smtClean="0">
                <a:cs typeface="Times New Roman"/>
              </a:rPr>
              <a:t> la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opción de </a:t>
            </a:r>
            <a:r>
              <a:rPr sz="2400" spc="-5" dirty="0" err="1" smtClean="0">
                <a:cs typeface="Times New Roman"/>
              </a:rPr>
              <a:t>cambiar</a:t>
            </a:r>
            <a:r>
              <a:rPr sz="2400" spc="-3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sentido,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quedando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reflejado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-4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flecha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roja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sentido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contrario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anterior,</a:t>
            </a:r>
            <a:r>
              <a:rPr sz="2400" spc="-1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  <a:hlinkClick r:id="rId3" action="ppaction://hlinksldjump"/>
              </a:rPr>
              <a:t>Figura</a:t>
            </a:r>
            <a:r>
              <a:rPr lang="es-ES" sz="2400" dirty="0" smtClean="0">
                <a:cs typeface="Times New Roman"/>
                <a:hlinkClick r:id="rId3" action="ppaction://hlinksldjump"/>
              </a:rPr>
              <a:t> </a:t>
            </a:r>
            <a:r>
              <a:rPr sz="2400" dirty="0" smtClean="0">
                <a:cs typeface="Times New Roman"/>
                <a:hlinkClick r:id="rId3" action="ppaction://hlinksldjump"/>
              </a:rPr>
              <a:t>64</a:t>
            </a:r>
            <a:r>
              <a:rPr sz="2400" dirty="0">
                <a:cs typeface="Times New Roman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2741" y="7711805"/>
            <a:ext cx="666623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63: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sentido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normal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energía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acoplamiento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unidireccional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555" y="8691488"/>
            <a:ext cx="18059399" cy="1637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875"/>
              </a:spcBef>
            </a:pPr>
            <a:r>
              <a:rPr sz="2400" dirty="0" smtClean="0">
                <a:cs typeface="Times New Roman"/>
              </a:rPr>
              <a:t>Los </a:t>
            </a:r>
            <a:r>
              <a:rPr sz="2400" spc="-5" dirty="0">
                <a:cs typeface="Times New Roman"/>
              </a:rPr>
              <a:t>“Modos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Operación” </a:t>
            </a:r>
            <a:r>
              <a:rPr sz="2400" spc="-5" dirty="0">
                <a:cs typeface="Times New Roman"/>
              </a:rPr>
              <a:t>serán </a:t>
            </a:r>
            <a:r>
              <a:rPr sz="2400" dirty="0">
                <a:cs typeface="Times New Roman"/>
              </a:rPr>
              <a:t>idénticos </a:t>
            </a:r>
            <a:r>
              <a:rPr sz="2400" spc="-5" dirty="0">
                <a:cs typeface="Times New Roman"/>
              </a:rPr>
              <a:t>al caso bidireccional antes visto, </a:t>
            </a:r>
            <a:r>
              <a:rPr sz="2400" spc="-5" dirty="0" err="1">
                <a:cs typeface="Times New Roman"/>
              </a:rPr>
              <a:t>aunque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siempre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hay </a:t>
            </a:r>
            <a:r>
              <a:rPr sz="2400" dirty="0">
                <a:cs typeface="Times New Roman"/>
              </a:rPr>
              <a:t>que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tener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cuenta que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energía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un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único </a:t>
            </a:r>
            <a:r>
              <a:rPr sz="2400" spc="-5" dirty="0">
                <a:cs typeface="Times New Roman"/>
              </a:rPr>
              <a:t>sentido.</a:t>
            </a:r>
            <a:endParaRPr sz="2400" dirty="0">
              <a:cs typeface="Times New Roman"/>
            </a:endParaRPr>
          </a:p>
          <a:p>
            <a:pPr marL="12700" marR="5715" algn="just">
              <a:lnSpc>
                <a:spcPct val="103299"/>
              </a:lnSpc>
              <a:spcBef>
                <a:spcPts val="805"/>
              </a:spcBef>
            </a:pPr>
            <a:r>
              <a:rPr sz="2400" spc="-5" dirty="0">
                <a:cs typeface="Times New Roman"/>
              </a:rPr>
              <a:t>Por </a:t>
            </a:r>
            <a:r>
              <a:rPr sz="2400" dirty="0">
                <a:cs typeface="Times New Roman"/>
              </a:rPr>
              <a:t>último, </a:t>
            </a:r>
            <a:r>
              <a:rPr sz="2400" spc="-5" dirty="0">
                <a:cs typeface="Times New Roman"/>
              </a:rPr>
              <a:t>hay </a:t>
            </a:r>
            <a:r>
              <a:rPr sz="2400" dirty="0">
                <a:cs typeface="Times New Roman"/>
              </a:rPr>
              <a:t>que advertir sobre la imposibilidad de </a:t>
            </a:r>
            <a:r>
              <a:rPr sz="2400" spc="-5" dirty="0">
                <a:cs typeface="Times New Roman"/>
              </a:rPr>
              <a:t>realizar </a:t>
            </a:r>
            <a:r>
              <a:rPr sz="2400" dirty="0">
                <a:cs typeface="Times New Roman"/>
              </a:rPr>
              <a:t>acoplamientos </a:t>
            </a:r>
            <a:r>
              <a:rPr sz="2400" spc="-5" dirty="0">
                <a:cs typeface="Times New Roman"/>
              </a:rPr>
              <a:t>aguas </a:t>
            </a:r>
            <a:r>
              <a:rPr sz="2400" spc="-5" dirty="0" err="1">
                <a:cs typeface="Times New Roman"/>
              </a:rPr>
              <a:t>abajo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del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cuadro</a:t>
            </a:r>
            <a:r>
              <a:rPr sz="2400" spc="-5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general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baja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versión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gratuita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Simaris,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mientras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que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los</a:t>
            </a:r>
            <a:r>
              <a:rPr sz="2400" spc="-3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acoplamientos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entre</a:t>
            </a:r>
            <a:r>
              <a:rPr sz="2400" spc="-1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cuadros </a:t>
            </a:r>
            <a:r>
              <a:rPr sz="2400" spc="-5" dirty="0">
                <a:cs typeface="Times New Roman"/>
              </a:rPr>
              <a:t>secundarios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dirty="0">
                <a:cs typeface="Times New Roman"/>
              </a:rPr>
              <a:t> posibles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la versión </a:t>
            </a:r>
            <a:r>
              <a:rPr sz="2400" spc="-5" dirty="0">
                <a:cs typeface="Times New Roman"/>
              </a:rPr>
              <a:t>profesional.</a:t>
            </a:r>
            <a:endParaRPr sz="2400" dirty="0"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2156" y="1322934"/>
            <a:ext cx="6266815" cy="638887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867356" y="1323053"/>
            <a:ext cx="6324600" cy="6388752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1562556" y="7711805"/>
            <a:ext cx="68099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64:sentido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opuesto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energía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unidireccional.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7356" y="81363"/>
            <a:ext cx="18059399" cy="27312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25"/>
              </a:spcBef>
            </a:pPr>
            <a:endParaRPr sz="2400" dirty="0">
              <a:cs typeface="Times New Roman"/>
            </a:endParaRPr>
          </a:p>
          <a:p>
            <a:pPr marL="697865" algn="just"/>
            <a:r>
              <a:rPr sz="2400" b="1" dirty="0">
                <a:cs typeface="Times New Roman"/>
              </a:rPr>
              <a:t>5.4.1.2.</a:t>
            </a:r>
            <a:r>
              <a:rPr sz="2400" b="1" spc="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Tablero/Armario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Distribución</a:t>
            </a:r>
            <a:endParaRPr sz="2400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5715" algn="just">
              <a:spcBef>
                <a:spcPts val="795"/>
              </a:spcBef>
            </a:pPr>
            <a:r>
              <a:rPr sz="2400" dirty="0">
                <a:cs typeface="Times New Roman"/>
              </a:rPr>
              <a:t>Esta </a:t>
            </a:r>
            <a:r>
              <a:rPr sz="2400" spc="-5" dirty="0">
                <a:cs typeface="Times New Roman"/>
              </a:rPr>
              <a:t>fila, compuesta </a:t>
            </a:r>
            <a:r>
              <a:rPr sz="2400" dirty="0">
                <a:cs typeface="Times New Roman"/>
              </a:rPr>
              <a:t>por todos los </a:t>
            </a:r>
            <a:r>
              <a:rPr sz="2400" spc="-5" dirty="0">
                <a:cs typeface="Times New Roman"/>
              </a:rPr>
              <a:t>elementos que se ven marcados en </a:t>
            </a:r>
            <a:r>
              <a:rPr sz="2400" dirty="0">
                <a:cs typeface="Times New Roman"/>
              </a:rPr>
              <a:t>verde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65</a:t>
            </a:r>
            <a:r>
              <a:rPr sz="2400" dirty="0">
                <a:cs typeface="Times New Roman"/>
              </a:rPr>
              <a:t>, </a:t>
            </a:r>
            <a:r>
              <a:rPr sz="2400" spc="-5" dirty="0" err="1" smtClean="0">
                <a:cs typeface="Times New Roman"/>
              </a:rPr>
              <a:t>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sz="2400" spc="-4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segundo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escalón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diseño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circuito.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vez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han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seleccionado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4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características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 </a:t>
            </a:r>
            <a:r>
              <a:rPr sz="2400" dirty="0">
                <a:cs typeface="Times New Roman"/>
              </a:rPr>
              <a:t>suministro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media tensión y la </a:t>
            </a:r>
            <a:r>
              <a:rPr sz="2400" spc="-5" dirty="0">
                <a:cs typeface="Times New Roman"/>
              </a:rPr>
              <a:t>acometida al cuadro general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baja </a:t>
            </a:r>
            <a:r>
              <a:rPr sz="2400" dirty="0">
                <a:cs typeface="Times New Roman"/>
              </a:rPr>
              <a:t>tensión, </a:t>
            </a:r>
            <a:r>
              <a:rPr sz="2400" spc="-5" dirty="0">
                <a:cs typeface="Times New Roman"/>
              </a:rPr>
              <a:t>el </a:t>
            </a:r>
            <a:r>
              <a:rPr sz="2400" spc="-5" dirty="0" err="1">
                <a:cs typeface="Times New Roman"/>
              </a:rPr>
              <a:t>circuito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va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ramificando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particularizando sus características </a:t>
            </a:r>
            <a:r>
              <a:rPr sz="2400" dirty="0">
                <a:cs typeface="Times New Roman"/>
              </a:rPr>
              <a:t>para cada parte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instalación. </a:t>
            </a:r>
            <a:r>
              <a:rPr sz="2400" spc="-5" dirty="0" smtClean="0">
                <a:cs typeface="Times New Roman"/>
              </a:rPr>
              <a:t>Sin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todavía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llegar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dirty="0">
                <a:cs typeface="Times New Roman"/>
              </a:rPr>
              <a:t> último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escalón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compuesto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demás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circuitos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finales.</a:t>
            </a:r>
            <a:endParaRPr sz="2400" dirty="0"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1756" y="7948012"/>
            <a:ext cx="383562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65: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armarios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distribución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90956" y="2565453"/>
            <a:ext cx="8305799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Cuadro</a:t>
            </a:r>
            <a:r>
              <a:rPr sz="2400" b="1" u="sng" spc="-1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Secundario</a:t>
            </a:r>
            <a:endParaRPr sz="2400" b="1" dirty="0">
              <a:cs typeface="Times New Roman"/>
            </a:endParaRPr>
          </a:p>
          <a:p>
            <a:pPr marL="12700" marR="5080" algn="just"/>
            <a:r>
              <a:rPr sz="2400" spc="-5" dirty="0" err="1" smtClean="0">
                <a:cs typeface="Times New Roman"/>
              </a:rPr>
              <a:t>Seleccionando</a:t>
            </a:r>
            <a:r>
              <a:rPr sz="2400" spc="-3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4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icono</a:t>
            </a:r>
            <a:r>
              <a:rPr lang="es-ES" sz="2400" spc="125" dirty="0" smtClean="0">
                <a:cs typeface="Times New Roman"/>
              </a:rPr>
              <a:t>   </a:t>
            </a:r>
            <a:r>
              <a:rPr sz="2400" dirty="0" smtClean="0">
                <a:cs typeface="Times New Roman"/>
              </a:rPr>
              <a:t>y</a:t>
            </a:r>
            <a:r>
              <a:rPr sz="2400" spc="-4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después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aproximando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cursor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barra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previamente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instalada</a:t>
            </a:r>
            <a:r>
              <a:rPr sz="2400" spc="-5" dirty="0" smtClean="0">
                <a:cs typeface="Times New Roman"/>
              </a:rPr>
              <a:t>,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automáticamente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aparecerán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sitios</a:t>
            </a:r>
            <a:r>
              <a:rPr sz="2400" dirty="0">
                <a:cs typeface="Times New Roman"/>
              </a:rPr>
              <a:t> disponibles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rodeados</a:t>
            </a:r>
            <a:r>
              <a:rPr sz="2400" dirty="0">
                <a:cs typeface="Times New Roman"/>
              </a:rPr>
              <a:t> por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cuadrado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amarillo</a:t>
            </a:r>
            <a:r>
              <a:rPr sz="2400" spc="-5" dirty="0">
                <a:cs typeface="Times New Roman"/>
              </a:rPr>
              <a:t>, ver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66</a:t>
            </a:r>
            <a:r>
              <a:rPr sz="2400" dirty="0">
                <a:cs typeface="Times New Roman"/>
              </a:rPr>
              <a:t>. </a:t>
            </a:r>
            <a:r>
              <a:rPr sz="2400" spc="-5" dirty="0">
                <a:cs typeface="Times New Roman"/>
              </a:rPr>
              <a:t>Si anteriormente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se </a:t>
            </a:r>
            <a:r>
              <a:rPr sz="2400" spc="-10" dirty="0">
                <a:cs typeface="Times New Roman"/>
              </a:rPr>
              <a:t>ha </a:t>
            </a:r>
            <a:r>
              <a:rPr sz="2400" spc="-5" dirty="0">
                <a:cs typeface="Times New Roman"/>
              </a:rPr>
              <a:t>situado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elemento correspondiente </a:t>
            </a:r>
            <a:r>
              <a:rPr sz="2400" dirty="0">
                <a:cs typeface="Times New Roman"/>
              </a:rPr>
              <a:t>a </a:t>
            </a:r>
            <a:r>
              <a:rPr sz="2400" spc="-5" dirty="0" smtClean="0">
                <a:cs typeface="Times New Roman"/>
              </a:rPr>
              <a:t>las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entradas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vistas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anteriormente.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 </a:t>
            </a:r>
            <a:r>
              <a:rPr sz="2400" dirty="0">
                <a:cs typeface="Times New Roman"/>
              </a:rPr>
              <a:t>no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dejará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situar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ninguno de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-1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elementos</a:t>
            </a:r>
            <a:r>
              <a:rPr sz="2400" spc="-2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esta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fila.</a:t>
            </a:r>
            <a:endParaRPr sz="2400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570" y="2919148"/>
            <a:ext cx="6415786" cy="494215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 flipV="1">
            <a:off x="13238956" y="2812624"/>
            <a:ext cx="850851" cy="63563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81556" y="5296714"/>
            <a:ext cx="6324600" cy="5155386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5220156" y="6635570"/>
            <a:ext cx="30509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66: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punto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conexión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secundario.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2850" y="2248323"/>
            <a:ext cx="7086599" cy="741562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581356" y="317500"/>
            <a:ext cx="8991600" cy="66146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860"/>
              </a:spcBef>
            </a:pPr>
            <a:r>
              <a:rPr sz="2400" dirty="0" err="1" smtClean="0">
                <a:cs typeface="Times New Roman"/>
              </a:rPr>
              <a:t>En</a:t>
            </a:r>
            <a:r>
              <a:rPr sz="2400" spc="-1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rojo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está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marcado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régimen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neutro,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es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seleccionable,</a:t>
            </a:r>
            <a:r>
              <a:rPr sz="2400" spc="-1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ya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viene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impuesto</a:t>
            </a:r>
            <a:r>
              <a:rPr sz="2400" spc="-1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por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régimen </a:t>
            </a:r>
            <a:r>
              <a:rPr sz="2400" dirty="0">
                <a:cs typeface="Times New Roman"/>
              </a:rPr>
              <a:t>que tenía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CGBT </a:t>
            </a:r>
            <a:r>
              <a:rPr sz="2400" spc="-5" dirty="0">
                <a:cs typeface="Times New Roman"/>
              </a:rPr>
              <a:t>aguas arriba, al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conectó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en el ejemplo </a:t>
            </a:r>
            <a:r>
              <a:rPr sz="2400" dirty="0">
                <a:cs typeface="Times New Roman"/>
              </a:rPr>
              <a:t>de la </a:t>
            </a:r>
            <a:r>
              <a:rPr sz="2400" spc="-5" dirty="0" err="1" smtClean="0">
                <a:cs typeface="Times New Roman"/>
                <a:hlinkClick r:id="rId3" action="ppaction://hlinksldjump"/>
              </a:rPr>
              <a:t>Figura</a:t>
            </a:r>
            <a:r>
              <a:rPr lang="es-ES" sz="2400" spc="-5" dirty="0" smtClean="0">
                <a:cs typeface="Times New Roman"/>
                <a:hlinkClick r:id="rId3" action="ppaction://hlinksldjump"/>
              </a:rPr>
              <a:t> </a:t>
            </a:r>
            <a:r>
              <a:rPr sz="2400" spc="-5" dirty="0" smtClean="0">
                <a:cs typeface="Times New Roman"/>
                <a:hlinkClick r:id="rId3" action="ppaction://hlinksldjump"/>
              </a:rPr>
              <a:t>66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era </a:t>
            </a:r>
            <a:r>
              <a:rPr sz="2400" spc="-5" dirty="0">
                <a:cs typeface="Times New Roman"/>
              </a:rPr>
              <a:t>TN-S. </a:t>
            </a:r>
            <a:r>
              <a:rPr sz="2400" dirty="0">
                <a:cs typeface="Times New Roman"/>
              </a:rPr>
              <a:t>Esto </a:t>
            </a:r>
            <a:r>
              <a:rPr sz="2400" spc="-5" dirty="0">
                <a:cs typeface="Times New Roman"/>
              </a:rPr>
              <a:t>es importante recordarlo. </a:t>
            </a: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régimen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tenga </a:t>
            </a:r>
            <a:r>
              <a:rPr sz="2400" spc="-5" dirty="0">
                <a:cs typeface="Times New Roman"/>
              </a:rPr>
              <a:t>en los </a:t>
            </a:r>
            <a:r>
              <a:rPr sz="2400" spc="-5" dirty="0" err="1">
                <a:cs typeface="Times New Roman"/>
              </a:rPr>
              <a:t>cuadros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principales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será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5" dirty="0">
                <a:cs typeface="Times New Roman"/>
              </a:rPr>
              <a:t> se</a:t>
            </a:r>
            <a:r>
              <a:rPr sz="2400" dirty="0">
                <a:cs typeface="Times New Roman"/>
              </a:rPr>
              <a:t> tenga aguas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abajo,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esto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aplicable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también</a:t>
            </a:r>
            <a:r>
              <a:rPr sz="2400" dirty="0">
                <a:cs typeface="Times New Roman"/>
              </a:rPr>
              <a:t> a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acoplamientos.</a:t>
            </a:r>
            <a:endParaRPr sz="2400" dirty="0">
              <a:cs typeface="Times New Roman"/>
            </a:endParaRPr>
          </a:p>
          <a:p>
            <a:pPr marL="12700" algn="just">
              <a:spcBef>
                <a:spcPts val="855"/>
              </a:spcBef>
            </a:pPr>
            <a:r>
              <a:rPr sz="2400" spc="-5" dirty="0">
                <a:cs typeface="Times New Roman"/>
              </a:rPr>
              <a:t>También se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puede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seleccionar:</a:t>
            </a:r>
            <a:endParaRPr sz="2400" dirty="0">
              <a:cs typeface="Times New Roman"/>
            </a:endParaRPr>
          </a:p>
          <a:p>
            <a:pPr marL="461645" indent="-229235" algn="just">
              <a:spcBef>
                <a:spcPts val="944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sz="2400" b="1" spc="-5" dirty="0">
                <a:cs typeface="Times New Roman"/>
              </a:rPr>
              <a:t>Interruptor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(aguas</a:t>
            </a:r>
            <a:r>
              <a:rPr sz="2400" b="1" spc="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arriba):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estaría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situado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cuadro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aguas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arriba.</a:t>
            </a:r>
            <a:endParaRPr sz="2400" b="1" dirty="0">
              <a:cs typeface="Times New Roman"/>
            </a:endParaRPr>
          </a:p>
          <a:p>
            <a:pPr marL="461645" indent="-229235" algn="just">
              <a:spcBef>
                <a:spcPts val="940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sz="2400" b="1" dirty="0">
                <a:cs typeface="Times New Roman"/>
              </a:rPr>
              <a:t>Tipo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conexión: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cables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o </a:t>
            </a:r>
            <a:r>
              <a:rPr sz="2400" b="1" spc="-5" dirty="0">
                <a:cs typeface="Times New Roman"/>
              </a:rPr>
              <a:t>barras</a:t>
            </a:r>
            <a:r>
              <a:rPr sz="2400" b="1" dirty="0">
                <a:cs typeface="Times New Roman"/>
              </a:rPr>
              <a:t> para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unir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los</a:t>
            </a:r>
            <a:r>
              <a:rPr sz="2400" b="1" dirty="0">
                <a:cs typeface="Times New Roman"/>
              </a:rPr>
              <a:t> cuadros.</a:t>
            </a:r>
          </a:p>
          <a:p>
            <a:pPr marL="461645" marR="8255" indent="-228600" algn="just">
              <a:spcBef>
                <a:spcPts val="900"/>
              </a:spcBef>
              <a:buFont typeface="Symbol"/>
              <a:buChar char=""/>
              <a:tabLst>
                <a:tab pos="462280" algn="l"/>
              </a:tabLst>
            </a:pPr>
            <a:r>
              <a:rPr sz="2400" b="1" dirty="0">
                <a:cs typeface="Times New Roman"/>
              </a:rPr>
              <a:t>Longitud: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distancia</a:t>
            </a:r>
            <a:r>
              <a:rPr sz="2400" b="1" dirty="0">
                <a:cs typeface="Times New Roman"/>
              </a:rPr>
              <a:t> que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separa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ambos</a:t>
            </a:r>
            <a:r>
              <a:rPr sz="2400" b="1" dirty="0">
                <a:cs typeface="Times New Roman"/>
              </a:rPr>
              <a:t> cuadros,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obligatoriamente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tiene</a:t>
            </a:r>
            <a:r>
              <a:rPr sz="2400" b="1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que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especificar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  <a:p>
            <a:pPr marL="461645" marR="6985" indent="-228600" algn="just">
              <a:spcBef>
                <a:spcPts val="900"/>
              </a:spcBef>
              <a:buFont typeface="Symbol"/>
              <a:buChar char=""/>
              <a:tabLst>
                <a:tab pos="462280" algn="l"/>
              </a:tabLst>
            </a:pPr>
            <a:r>
              <a:rPr sz="2400" b="1" spc="-5" dirty="0">
                <a:cs typeface="Times New Roman"/>
              </a:rPr>
              <a:t>Interruptor (aguas </a:t>
            </a:r>
            <a:r>
              <a:rPr sz="2400" b="1" dirty="0">
                <a:cs typeface="Times New Roman"/>
              </a:rPr>
              <a:t>abajo): </a:t>
            </a:r>
            <a:r>
              <a:rPr sz="2400" b="1" spc="-5" dirty="0">
                <a:cs typeface="Times New Roman"/>
              </a:rPr>
              <a:t>sería el interruptor </a:t>
            </a:r>
            <a:r>
              <a:rPr sz="2400" b="1" dirty="0">
                <a:cs typeface="Times New Roman"/>
              </a:rPr>
              <a:t>general </a:t>
            </a:r>
            <a:r>
              <a:rPr sz="2400" b="1" spc="-5" dirty="0">
                <a:cs typeface="Times New Roman"/>
              </a:rPr>
              <a:t>del cuadro, es </a:t>
            </a:r>
            <a:r>
              <a:rPr sz="2400" b="1" dirty="0">
                <a:cs typeface="Times New Roman"/>
              </a:rPr>
              <a:t>decir </a:t>
            </a:r>
            <a:r>
              <a:rPr sz="2400" b="1" spc="-5" dirty="0">
                <a:cs typeface="Times New Roman"/>
              </a:rPr>
              <a:t>el </a:t>
            </a:r>
            <a:r>
              <a:rPr sz="2400" b="1" dirty="0">
                <a:cs typeface="Times New Roman"/>
              </a:rPr>
              <a:t>que </a:t>
            </a:r>
            <a:r>
              <a:rPr sz="2400" b="1" spc="-5" dirty="0" err="1" smtClean="0">
                <a:cs typeface="Times New Roman"/>
              </a:rPr>
              <a:t>protege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a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todas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cargas,</a:t>
            </a:r>
            <a:r>
              <a:rPr sz="2400" b="1" dirty="0">
                <a:cs typeface="Times New Roman"/>
              </a:rPr>
              <a:t> u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otros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cuadros</a:t>
            </a:r>
            <a:r>
              <a:rPr sz="2400" b="1" dirty="0">
                <a:cs typeface="Times New Roman"/>
              </a:rPr>
              <a:t> o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</a:t>
            </a:r>
            <a:r>
              <a:rPr sz="2400" b="1" dirty="0">
                <a:cs typeface="Times New Roman"/>
              </a:rPr>
              <a:t> que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cuelgan</a:t>
            </a:r>
            <a:r>
              <a:rPr sz="2400" b="1" dirty="0">
                <a:cs typeface="Times New Roman"/>
              </a:rPr>
              <a:t> del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cuadro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que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está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configurando</a:t>
            </a:r>
            <a:r>
              <a:rPr sz="2400" b="1" spc="-5" dirty="0" smtClean="0">
                <a:cs typeface="Times New Roman"/>
              </a:rPr>
              <a:t>.</a:t>
            </a:r>
            <a:endParaRPr lang="es-ES" sz="2400" b="1" spc="-5" dirty="0" smtClean="0">
              <a:cs typeface="Times New Roman"/>
            </a:endParaRPr>
          </a:p>
          <a:p>
            <a:pPr marL="461645" marR="6985" indent="-228600" algn="just">
              <a:spcBef>
                <a:spcPts val="900"/>
              </a:spcBef>
              <a:buFont typeface="Symbol"/>
              <a:buChar char=""/>
              <a:tabLst>
                <a:tab pos="462280" algn="l"/>
              </a:tabLst>
            </a:pPr>
            <a:endParaRPr sz="2400" b="1" dirty="0">
              <a:cs typeface="Times New Roman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317646" y="317500"/>
            <a:ext cx="8806510" cy="19149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875"/>
              </a:spcBef>
            </a:pPr>
            <a:r>
              <a:rPr sz="2400" spc="-5" dirty="0" err="1" smtClean="0">
                <a:cs typeface="Times New Roman"/>
              </a:rPr>
              <a:t>Una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vez seleccionado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situación adecuada, </a:t>
            </a:r>
            <a:r>
              <a:rPr sz="2400" dirty="0">
                <a:cs typeface="Times New Roman"/>
              </a:rPr>
              <a:t>presionando y </a:t>
            </a:r>
            <a:r>
              <a:rPr sz="2400" spc="-5" dirty="0">
                <a:cs typeface="Times New Roman"/>
              </a:rPr>
              <a:t>manteniendo </a:t>
            </a:r>
            <a:r>
              <a:rPr sz="2400" dirty="0">
                <a:cs typeface="Times New Roman"/>
              </a:rPr>
              <a:t>pulsado </a:t>
            </a:r>
            <a:r>
              <a:rPr sz="2400" spc="-5" dirty="0">
                <a:cs typeface="Times New Roman"/>
              </a:rPr>
              <a:t>el </a:t>
            </a:r>
            <a:r>
              <a:rPr sz="2400" dirty="0" err="1" smtClean="0">
                <a:cs typeface="Times New Roman"/>
              </a:rPr>
              <a:t>botón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izquierdo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 ratón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arrastrando en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dirección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quiera tener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cuadro </a:t>
            </a:r>
            <a:r>
              <a:rPr sz="2400" dirty="0" err="1">
                <a:cs typeface="Times New Roman"/>
              </a:rPr>
              <a:t>secundario</a:t>
            </a:r>
            <a:r>
              <a:rPr sz="240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después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soltando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botón,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comenzará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apareciendo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ventana</a:t>
            </a:r>
            <a:r>
              <a:rPr sz="2400" dirty="0">
                <a:cs typeface="Times New Roman"/>
              </a:rPr>
              <a:t> para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selección</a:t>
            </a:r>
            <a:r>
              <a:rPr sz="2400" spc="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características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del cuadro.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4" action="ppaction://hlinksldjump"/>
              </a:rPr>
              <a:t>Figura</a:t>
            </a:r>
            <a:r>
              <a:rPr sz="2400" spc="-10" dirty="0">
                <a:cs typeface="Times New Roman"/>
                <a:hlinkClick r:id="rId4" action="ppaction://hlinksldjump"/>
              </a:rPr>
              <a:t> </a:t>
            </a:r>
            <a:r>
              <a:rPr sz="2400" dirty="0">
                <a:cs typeface="Times New Roman"/>
                <a:hlinkClick r:id="rId4" action="ppaction://hlinksldjump"/>
              </a:rPr>
              <a:t>67.</a:t>
            </a:r>
            <a:endParaRPr sz="2400" dirty="0">
              <a:cs typeface="Times New Roman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484594" y="9679820"/>
            <a:ext cx="5968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67: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secundario.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7357" y="386886"/>
            <a:ext cx="8839199" cy="77944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855"/>
              </a:spcBef>
            </a:pPr>
            <a:r>
              <a:rPr lang="es-ES"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Subdistribución</a:t>
            </a:r>
            <a:endParaRPr lang="es-ES" sz="2400" b="1" dirty="0" smtClean="0">
              <a:cs typeface="Times New Roman"/>
            </a:endParaRPr>
          </a:p>
          <a:p>
            <a:pPr algn="just">
              <a:spcBef>
                <a:spcPts val="20"/>
              </a:spcBef>
            </a:pPr>
            <a:endParaRPr lang="es-ES" sz="2400" dirty="0" smtClean="0">
              <a:cs typeface="Times New Roman"/>
            </a:endParaRPr>
          </a:p>
          <a:p>
            <a:pPr marL="12700" marR="5080" algn="just"/>
            <a:r>
              <a:rPr lang="es-ES" sz="2400" spc="-5" dirty="0" smtClean="0">
                <a:cs typeface="Times New Roman"/>
              </a:rPr>
              <a:t>Seleccionando el </a:t>
            </a:r>
            <a:r>
              <a:rPr lang="es-ES" sz="2400" dirty="0" smtClean="0">
                <a:cs typeface="Times New Roman"/>
              </a:rPr>
              <a:t>icono  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 </a:t>
            </a:r>
            <a:r>
              <a:rPr lang="es-ES" sz="2400" spc="-5" dirty="0" smtClean="0">
                <a:cs typeface="Times New Roman"/>
              </a:rPr>
              <a:t>realizando las mismas maniobras con el ratón, se </a:t>
            </a:r>
            <a:r>
              <a:rPr lang="es-ES" sz="2400" dirty="0" smtClean="0">
                <a:cs typeface="Times New Roman"/>
              </a:rPr>
              <a:t>podrá </a:t>
            </a:r>
            <a:r>
              <a:rPr lang="es-ES" sz="2400" spc="-5" dirty="0" smtClean="0">
                <a:cs typeface="Times New Roman"/>
              </a:rPr>
              <a:t>situar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err="1" smtClean="0">
                <a:cs typeface="Times New Roman"/>
              </a:rPr>
              <a:t>subdistribución</a:t>
            </a:r>
            <a:r>
              <a:rPr lang="es-ES" sz="2400" dirty="0" smtClean="0">
                <a:cs typeface="Times New Roman"/>
              </a:rPr>
              <a:t>,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este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elemento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útil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hora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situar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grupo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interruptores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fusibles en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armario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aguas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arriba,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ya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no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implica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instalación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cables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barras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hasta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llegar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otro </a:t>
            </a:r>
            <a:r>
              <a:rPr lang="es-ES" sz="2400" spc="-5" dirty="0" smtClean="0">
                <a:cs typeface="Times New Roman"/>
              </a:rPr>
              <a:t>elemento</a:t>
            </a:r>
            <a:r>
              <a:rPr lang="es-ES" sz="2400" spc="-5" dirty="0" smtClean="0">
                <a:cs typeface="Times New Roman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simplemente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abre </a:t>
            </a:r>
            <a:r>
              <a:rPr lang="es-ES" sz="2400" spc="5" dirty="0" smtClean="0">
                <a:cs typeface="Times New Roman"/>
              </a:rPr>
              <a:t>la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ventana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  <a:hlinkClick r:id="" action="ppaction://noaction"/>
              </a:rPr>
              <a:t>Figura</a:t>
            </a:r>
            <a:r>
              <a:rPr lang="es-ES" sz="2400" spc="-10" dirty="0" smtClean="0">
                <a:cs typeface="Times New Roman"/>
                <a:hlinkClick r:id="" action="ppaction://noaction"/>
              </a:rPr>
              <a:t> </a:t>
            </a:r>
            <a:r>
              <a:rPr lang="es-ES" sz="2400" dirty="0" smtClean="0">
                <a:cs typeface="Times New Roman"/>
                <a:hlinkClick r:id="" action="ppaction://noaction"/>
              </a:rPr>
              <a:t>68</a:t>
            </a:r>
            <a:r>
              <a:rPr lang="es-ES" sz="2400" dirty="0" smtClean="0">
                <a:cs typeface="Times New Roman"/>
              </a:rPr>
              <a:t>, y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 selecciona:</a:t>
            </a:r>
            <a:endParaRPr lang="es-ES" sz="2400" dirty="0" smtClean="0">
              <a:cs typeface="Times New Roman"/>
            </a:endParaRPr>
          </a:p>
          <a:p>
            <a:pPr marL="240665" marR="5080" indent="-228600" algn="just">
              <a:spcBef>
                <a:spcPts val="5"/>
              </a:spcBef>
              <a:buFont typeface="Symbol"/>
              <a:buChar char=""/>
              <a:tabLst>
                <a:tab pos="241300" algn="l"/>
              </a:tabLst>
            </a:pPr>
            <a:r>
              <a:rPr sz="2400" spc="-5" dirty="0" err="1" smtClean="0">
                <a:cs typeface="Times New Roman"/>
              </a:rPr>
              <a:t>Configuración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 sistema: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se puede cambiar, </a:t>
            </a:r>
            <a:r>
              <a:rPr sz="2400" dirty="0">
                <a:cs typeface="Times New Roman"/>
              </a:rPr>
              <a:t>ya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ha </a:t>
            </a:r>
            <a:r>
              <a:rPr sz="2400" spc="-5" dirty="0">
                <a:cs typeface="Times New Roman"/>
              </a:rPr>
              <a:t>informado </a:t>
            </a:r>
            <a:r>
              <a:rPr sz="2400" dirty="0">
                <a:cs typeface="Times New Roman"/>
              </a:rPr>
              <a:t>de la </a:t>
            </a:r>
            <a:r>
              <a:rPr sz="2400" dirty="0" err="1" smtClean="0">
                <a:cs typeface="Times New Roman"/>
              </a:rPr>
              <a:t>imposición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 </a:t>
            </a:r>
            <a:r>
              <a:rPr sz="2400" spc="-5" dirty="0">
                <a:cs typeface="Times New Roman"/>
              </a:rPr>
              <a:t>régimen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neutro </a:t>
            </a:r>
            <a:r>
              <a:rPr sz="2400" spc="-5" dirty="0">
                <a:cs typeface="Times New Roman"/>
              </a:rPr>
              <a:t>aguas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arriba.</a:t>
            </a:r>
            <a:endParaRPr sz="2400" dirty="0">
              <a:cs typeface="Times New Roman"/>
            </a:endParaRPr>
          </a:p>
          <a:p>
            <a:pPr marL="240665" marR="9525" indent="-228600" algn="just">
              <a:spcBef>
                <a:spcPts val="75"/>
              </a:spcBef>
              <a:buFont typeface="Symbol"/>
              <a:buChar char=""/>
              <a:tabLst>
                <a:tab pos="241300" algn="l"/>
              </a:tabLst>
            </a:pPr>
            <a:r>
              <a:rPr sz="2400" dirty="0">
                <a:cs typeface="Times New Roman"/>
              </a:rPr>
              <a:t>Tipo de </a:t>
            </a:r>
            <a:r>
              <a:rPr sz="2400" spc="-5" dirty="0">
                <a:cs typeface="Times New Roman"/>
              </a:rPr>
              <a:t>Interruptor: (marcado en verde) este </a:t>
            </a:r>
            <a:r>
              <a:rPr sz="2400" dirty="0">
                <a:cs typeface="Times New Roman"/>
              </a:rPr>
              <a:t>primer </a:t>
            </a:r>
            <a:r>
              <a:rPr sz="2400" spc="-5" dirty="0">
                <a:cs typeface="Times New Roman"/>
              </a:rPr>
              <a:t>interruptor es el </a:t>
            </a:r>
            <a:r>
              <a:rPr sz="2400" dirty="0">
                <a:cs typeface="Times New Roman"/>
              </a:rPr>
              <a:t>que </a:t>
            </a:r>
            <a:r>
              <a:rPr sz="2400" spc="-5" dirty="0" err="1">
                <a:cs typeface="Times New Roman"/>
              </a:rPr>
              <a:t>protegerá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al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resto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protecciones</a:t>
            </a:r>
            <a:r>
              <a:rPr sz="2400" dirty="0">
                <a:cs typeface="Times New Roman"/>
              </a:rPr>
              <a:t> que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agrupadas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subdistribución.</a:t>
            </a:r>
            <a:endParaRPr sz="2400" dirty="0">
              <a:cs typeface="Times New Roman"/>
            </a:endParaRPr>
          </a:p>
          <a:p>
            <a:pPr marL="240665" marR="5080" indent="-228600" algn="just">
              <a:spcBef>
                <a:spcPts val="85"/>
              </a:spcBef>
              <a:buFont typeface="Symbol"/>
              <a:buChar char=""/>
              <a:tabLst>
                <a:tab pos="241300" algn="l"/>
              </a:tabLst>
            </a:pPr>
            <a:r>
              <a:rPr sz="2400" dirty="0">
                <a:cs typeface="Times New Roman"/>
              </a:rPr>
              <a:t>Tipo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interruptor:</a:t>
            </a:r>
            <a:r>
              <a:rPr sz="2400" spc="-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(marcado</a:t>
            </a:r>
            <a:r>
              <a:rPr sz="2400" spc="-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rojo)</a:t>
            </a:r>
            <a:r>
              <a:rPr sz="2400" spc="-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este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segundo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interruptor</a:t>
            </a:r>
            <a:r>
              <a:rPr sz="2400" spc="-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ofrece</a:t>
            </a:r>
            <a:r>
              <a:rPr sz="2400" spc="-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solo</a:t>
            </a:r>
            <a:r>
              <a:rPr sz="2400" spc="-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7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posibilidad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situar </a:t>
            </a:r>
            <a:r>
              <a:rPr sz="2400" dirty="0">
                <a:cs typeface="Times New Roman"/>
              </a:rPr>
              <a:t>ninguna </a:t>
            </a:r>
            <a:r>
              <a:rPr sz="2400" spc="-5" dirty="0">
                <a:cs typeface="Times New Roman"/>
              </a:rPr>
              <a:t>protección </a:t>
            </a:r>
            <a:r>
              <a:rPr sz="2400" dirty="0">
                <a:cs typeface="Times New Roman"/>
              </a:rPr>
              <a:t>o poner un </a:t>
            </a:r>
            <a:r>
              <a:rPr sz="2400" spc="-5" dirty="0">
                <a:cs typeface="Times New Roman"/>
              </a:rPr>
              <a:t>diferencial como </a:t>
            </a:r>
            <a:r>
              <a:rPr sz="2400" dirty="0">
                <a:cs typeface="Times New Roman"/>
              </a:rPr>
              <a:t>protección </a:t>
            </a:r>
            <a:r>
              <a:rPr sz="2400" spc="-5" dirty="0" err="1">
                <a:cs typeface="Times New Roman"/>
              </a:rPr>
              <a:t>adicional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al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anterior </a:t>
            </a:r>
            <a:r>
              <a:rPr sz="2400" spc="-5" dirty="0">
                <a:cs typeface="Times New Roman"/>
              </a:rPr>
              <a:t>interruptor. Es </a:t>
            </a:r>
            <a:r>
              <a:rPr sz="2400" dirty="0">
                <a:cs typeface="Times New Roman"/>
              </a:rPr>
              <a:t>muy usual </a:t>
            </a:r>
            <a:r>
              <a:rPr sz="2400" spc="-5" dirty="0">
                <a:cs typeface="Times New Roman"/>
              </a:rPr>
              <a:t>si se </a:t>
            </a:r>
            <a:r>
              <a:rPr sz="2400" dirty="0">
                <a:cs typeface="Times New Roman"/>
              </a:rPr>
              <a:t>va a </a:t>
            </a:r>
            <a:r>
              <a:rPr sz="2400" spc="-5" dirty="0">
                <a:cs typeface="Times New Roman"/>
              </a:rPr>
              <a:t>usar protección diferencial el </a:t>
            </a:r>
            <a:r>
              <a:rPr sz="2400" spc="-5" dirty="0" err="1">
                <a:cs typeface="Times New Roman"/>
              </a:rPr>
              <a:t>poner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ésta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justo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aguas arriba del agrupamiento </a:t>
            </a:r>
            <a:r>
              <a:rPr sz="2400" dirty="0">
                <a:cs typeface="Times New Roman"/>
              </a:rPr>
              <a:t>de protecciones de la subdistribución. </a:t>
            </a:r>
            <a:r>
              <a:rPr sz="2400" spc="-5" dirty="0">
                <a:cs typeface="Times New Roman"/>
              </a:rPr>
              <a:t>Y </a:t>
            </a:r>
            <a:r>
              <a:rPr sz="2400" dirty="0">
                <a:cs typeface="Times New Roman"/>
              </a:rPr>
              <a:t>a </a:t>
            </a:r>
            <a:r>
              <a:rPr sz="2400" dirty="0" err="1" smtClean="0">
                <a:cs typeface="Times New Roman"/>
              </a:rPr>
              <a:t>título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orientativo</a:t>
            </a:r>
            <a:r>
              <a:rPr sz="2400" spc="-5" dirty="0">
                <a:cs typeface="Times New Roman"/>
              </a:rPr>
              <a:t>, el reglamento en el </a:t>
            </a:r>
            <a:r>
              <a:rPr sz="2400" dirty="0">
                <a:cs typeface="Times New Roman"/>
              </a:rPr>
              <a:t>caso de viviendas obliga </a:t>
            </a:r>
            <a:r>
              <a:rPr sz="2400" spc="-5" dirty="0">
                <a:cs typeface="Times New Roman"/>
              </a:rPr>
              <a:t>al uso </a:t>
            </a:r>
            <a:r>
              <a:rPr sz="2400" dirty="0">
                <a:cs typeface="Times New Roman"/>
              </a:rPr>
              <a:t>de un </a:t>
            </a:r>
            <a:r>
              <a:rPr sz="2400" spc="-5" dirty="0" err="1" smtClean="0">
                <a:cs typeface="Times New Roman"/>
              </a:rPr>
              <a:t>interruptor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diferencial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cada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cinco </a:t>
            </a:r>
            <a:r>
              <a:rPr sz="2400" spc="-5" dirty="0">
                <a:cs typeface="Times New Roman"/>
              </a:rPr>
              <a:t>circuitos.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spc="5" dirty="0">
                <a:cs typeface="Times New Roman"/>
                <a:hlinkClick r:id="rId2" action="ppaction://hlinksldjump"/>
              </a:rPr>
              <a:t>69</a:t>
            </a:r>
            <a:r>
              <a:rPr sz="2400" dirty="0">
                <a:cs typeface="Times New Roman"/>
              </a:rPr>
              <a:t> y </a:t>
            </a: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spc="-10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70.</a:t>
            </a:r>
            <a:endParaRPr sz="2400" dirty="0"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08532" y="305825"/>
            <a:ext cx="162742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68: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tipo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interruptor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subdistribución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96528" y="305825"/>
            <a:ext cx="7100227" cy="48884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5703" y="989222"/>
            <a:ext cx="804111" cy="685800"/>
          </a:xfrm>
          <a:prstGeom prst="rect">
            <a:avLst/>
          </a:prstGeom>
        </p:spPr>
      </p:pic>
      <p:pic>
        <p:nvPicPr>
          <p:cNvPr id="9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64888" y="5207000"/>
            <a:ext cx="9201398" cy="4941766"/>
          </a:xfrm>
          <a:prstGeom prst="rect">
            <a:avLst/>
          </a:prstGeom>
        </p:spPr>
      </p:pic>
      <p:sp>
        <p:nvSpPr>
          <p:cNvPr id="10" name="object 9"/>
          <p:cNvSpPr txBox="1"/>
          <p:nvPr/>
        </p:nvSpPr>
        <p:spPr>
          <a:xfrm>
            <a:off x="9549258" y="5499100"/>
            <a:ext cx="15240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69: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unifilar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 la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subdistribución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5207" y="8166100"/>
            <a:ext cx="8432749" cy="2125128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3314813" y="7796768"/>
            <a:ext cx="63376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70: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carril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DIN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 err="1">
                <a:solidFill>
                  <a:srgbClr val="44536A"/>
                </a:solidFill>
                <a:latin typeface="Times New Roman"/>
                <a:cs typeface="Times New Roman"/>
              </a:rPr>
              <a:t>subdistribución</a:t>
            </a: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513556" y="241300"/>
            <a:ext cx="10896600" cy="899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5"/>
              </a:spcBef>
            </a:pP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Canalización</a:t>
            </a:r>
            <a:r>
              <a:rPr sz="2400" b="1" u="sng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Eléctrica/</a:t>
            </a:r>
            <a:r>
              <a:rPr sz="2400" b="1" u="sng" spc="1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Ductos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de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Barra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algn="just">
              <a:spcBef>
                <a:spcPts val="40"/>
              </a:spcBef>
            </a:pPr>
            <a:endParaRPr sz="2400" dirty="0">
              <a:cs typeface="Times New Roman"/>
            </a:endParaRPr>
          </a:p>
          <a:p>
            <a:pPr marL="12700" marR="5080" algn="just">
              <a:spcBef>
                <a:spcPts val="5"/>
              </a:spcBef>
            </a:pPr>
            <a:r>
              <a:rPr sz="2400" spc="-5" dirty="0">
                <a:cs typeface="Times New Roman"/>
              </a:rPr>
              <a:t>Seleccionando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icono</a:t>
            </a:r>
            <a:r>
              <a:rPr lang="es-ES" sz="2400" spc="5" dirty="0" smtClean="0">
                <a:cs typeface="Times New Roman"/>
              </a:rPr>
              <a:t>  </a:t>
            </a:r>
            <a:r>
              <a:rPr sz="2400" dirty="0" smtClean="0">
                <a:cs typeface="Times New Roman"/>
              </a:rPr>
              <a:t>,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maniobrando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misma</a:t>
            </a:r>
            <a:r>
              <a:rPr sz="2400" spc="3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manera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3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anteriormente.</a:t>
            </a:r>
            <a:r>
              <a:rPr sz="2400" spc="29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Este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elemento</a:t>
            </a:r>
            <a:r>
              <a:rPr sz="2400" spc="-5" dirty="0">
                <a:cs typeface="Times New Roman"/>
              </a:rPr>
              <a:t>, es usado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iniciar </a:t>
            </a:r>
            <a:r>
              <a:rPr sz="2400" dirty="0">
                <a:cs typeface="Times New Roman"/>
              </a:rPr>
              <a:t>una subdistribución </a:t>
            </a:r>
            <a:r>
              <a:rPr sz="2400" spc="-5" dirty="0">
                <a:cs typeface="Times New Roman"/>
              </a:rPr>
              <a:t>mediante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barra </a:t>
            </a:r>
            <a:r>
              <a:rPr sz="2400" dirty="0" err="1">
                <a:cs typeface="Times New Roman"/>
              </a:rPr>
              <a:t>conductora</a:t>
            </a:r>
            <a:r>
              <a:rPr sz="240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instalada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usualmente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el suelo </a:t>
            </a:r>
            <a:r>
              <a:rPr sz="2400" dirty="0">
                <a:cs typeface="Times New Roman"/>
              </a:rPr>
              <a:t>de las </a:t>
            </a:r>
            <a:r>
              <a:rPr sz="2400" spc="-5" dirty="0">
                <a:cs typeface="Times New Roman"/>
              </a:rPr>
              <a:t>estancias. </a:t>
            </a:r>
            <a:r>
              <a:rPr sz="2400" dirty="0">
                <a:cs typeface="Times New Roman"/>
              </a:rPr>
              <a:t>De la </a:t>
            </a:r>
            <a:r>
              <a:rPr sz="2400" spc="-5" dirty="0">
                <a:cs typeface="Times New Roman"/>
              </a:rPr>
              <a:t>cual van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“colgar” </a:t>
            </a:r>
            <a:r>
              <a:rPr sz="2400" dirty="0">
                <a:cs typeface="Times New Roman"/>
              </a:rPr>
              <a:t>cuadros secundarios, </a:t>
            </a:r>
            <a:r>
              <a:rPr sz="2400" dirty="0" smtClean="0">
                <a:cs typeface="Times New Roman"/>
              </a:rPr>
              <a:t>o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circuitos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finales como pueden ser cargas, tomas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corriente, motores, etc. Pero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se </a:t>
            </a:r>
            <a:r>
              <a:rPr sz="2400" spc="-5" dirty="0" err="1" smtClean="0">
                <a:cs typeface="Times New Roman"/>
              </a:rPr>
              <a:t>podrán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conectar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subdistribuciones </a:t>
            </a:r>
            <a:r>
              <a:rPr sz="2400" dirty="0">
                <a:cs typeface="Times New Roman"/>
              </a:rPr>
              <a:t>ni </a:t>
            </a:r>
            <a:r>
              <a:rPr sz="2400" spc="-5" dirty="0">
                <a:cs typeface="Times New Roman"/>
              </a:rPr>
              <a:t>circuitos arrancadores </a:t>
            </a:r>
            <a:r>
              <a:rPr sz="2400" dirty="0">
                <a:cs typeface="Times New Roman"/>
              </a:rPr>
              <a:t>de motor.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ventana de la </a:t>
            </a:r>
            <a:r>
              <a:rPr sz="2400" dirty="0">
                <a:cs typeface="Times New Roman"/>
                <a:hlinkClick r:id="rId2" action="ppaction://hlinksldjump"/>
              </a:rPr>
              <a:t>Figura 71</a:t>
            </a:r>
            <a:r>
              <a:rPr sz="2400" dirty="0" smtClean="0">
                <a:cs typeface="Times New Roman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contiene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serie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campos, que</a:t>
            </a:r>
            <a:r>
              <a:rPr sz="2400" spc="-5" dirty="0">
                <a:cs typeface="Times New Roman"/>
              </a:rPr>
              <a:t> se detallan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continuación: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9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Configuración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del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sistema:</a:t>
            </a:r>
            <a:r>
              <a:rPr sz="2400" b="1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inmutable,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determinada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aguas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arriba.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Tipo de </a:t>
            </a:r>
            <a:r>
              <a:rPr sz="2400" b="1" spc="-5" dirty="0">
                <a:cs typeface="Times New Roman"/>
              </a:rPr>
              <a:t>interruptor:</a:t>
            </a:r>
            <a:r>
              <a:rPr sz="2400" b="1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protege </a:t>
            </a:r>
            <a:r>
              <a:rPr sz="2400" dirty="0">
                <a:cs typeface="Times New Roman"/>
              </a:rPr>
              <a:t>toda</a:t>
            </a:r>
            <a:r>
              <a:rPr sz="2400" spc="5" dirty="0">
                <a:cs typeface="Times New Roman"/>
              </a:rPr>
              <a:t> la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canalización.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2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Tipo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conexión:</a:t>
            </a:r>
            <a:r>
              <a:rPr sz="2400" b="1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puede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  <a:p>
            <a:pPr marL="502920" algn="just"/>
            <a:r>
              <a:rPr sz="2400" b="1" dirty="0">
                <a:cs typeface="Courier New"/>
              </a:rPr>
              <a:t>o</a:t>
            </a:r>
            <a:r>
              <a:rPr sz="2400" b="1" spc="370" dirty="0">
                <a:cs typeface="Courier New"/>
              </a:rPr>
              <a:t> </a:t>
            </a:r>
            <a:r>
              <a:rPr sz="2400" b="1" spc="-5" dirty="0">
                <a:cs typeface="Times New Roman"/>
              </a:rPr>
              <a:t>Cable/Línea:</a:t>
            </a:r>
            <a:r>
              <a:rPr sz="2400" b="1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idónea</a:t>
            </a:r>
            <a:r>
              <a:rPr sz="2400" dirty="0">
                <a:cs typeface="Times New Roman"/>
              </a:rPr>
              <a:t> para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todos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barras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ofrece </a:t>
            </a:r>
            <a:r>
              <a:rPr sz="2400" spc="-5" dirty="0" err="1">
                <a:cs typeface="Times New Roman"/>
              </a:rPr>
              <a:t>Simaris</a:t>
            </a:r>
            <a:r>
              <a:rPr sz="2400" b="1" spc="-5" dirty="0" smtClean="0">
                <a:cs typeface="Times New Roman"/>
              </a:rPr>
              <a:t>.</a:t>
            </a:r>
            <a:endParaRPr lang="es-ES" sz="2400" b="1" spc="-5" dirty="0" smtClean="0">
              <a:cs typeface="Times New Roman"/>
            </a:endParaRPr>
          </a:p>
          <a:p>
            <a:pPr marL="731520" marR="78740" indent="-228600" algn="just"/>
            <a:r>
              <a:rPr lang="es-ES" sz="2400" dirty="0" smtClean="0">
                <a:cs typeface="Courier New"/>
              </a:rPr>
              <a:t>o</a:t>
            </a:r>
            <a:r>
              <a:rPr lang="es-ES" sz="2400" spc="5" dirty="0" smtClean="0">
                <a:cs typeface="Courier New"/>
              </a:rPr>
              <a:t> </a:t>
            </a:r>
            <a:r>
              <a:rPr lang="es-ES" sz="2400" b="1" spc="-5" dirty="0" smtClean="0">
                <a:cs typeface="Times New Roman"/>
              </a:rPr>
              <a:t>Conexión directa</a:t>
            </a:r>
            <a:r>
              <a:rPr lang="es-ES" sz="2400" spc="-5" dirty="0" smtClean="0">
                <a:cs typeface="Times New Roman"/>
              </a:rPr>
              <a:t>: </a:t>
            </a:r>
            <a:r>
              <a:rPr lang="es-ES" sz="2400" dirty="0" smtClean="0">
                <a:cs typeface="Times New Roman"/>
              </a:rPr>
              <a:t>directamente </a:t>
            </a:r>
            <a:r>
              <a:rPr lang="es-ES" sz="2400" spc="-5" dirty="0" smtClean="0">
                <a:cs typeface="Times New Roman"/>
              </a:rPr>
              <a:t>desde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protección general aguas arriba, </a:t>
            </a:r>
            <a:r>
              <a:rPr lang="es-ES" sz="2400" spc="-5" dirty="0" smtClean="0">
                <a:cs typeface="Times New Roman"/>
              </a:rPr>
              <a:t>esto elimina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necesidad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especificar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longitud.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Pero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tipo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conexión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no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 compatible </a:t>
            </a:r>
            <a:r>
              <a:rPr lang="es-ES" sz="2400" spc="-5" dirty="0" smtClean="0">
                <a:cs typeface="Times New Roman"/>
              </a:rPr>
              <a:t>con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dirty="0" smtClean="0">
                <a:cs typeface="Times New Roman"/>
              </a:rPr>
              <a:t> sistemas de</a:t>
            </a:r>
            <a:r>
              <a:rPr lang="es-ES" sz="2400" spc="-5" dirty="0" smtClean="0">
                <a:cs typeface="Times New Roman"/>
              </a:rPr>
              <a:t> barras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BD01 </a:t>
            </a:r>
            <a:r>
              <a:rPr lang="es-ES" sz="2400" spc="-5" dirty="0" smtClean="0">
                <a:cs typeface="Times New Roman"/>
              </a:rPr>
              <a:t>(hasta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In=160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A).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Longitud</a:t>
            </a:r>
            <a:r>
              <a:rPr lang="es-ES" sz="2400" dirty="0" smtClean="0">
                <a:cs typeface="Times New Roman"/>
              </a:rPr>
              <a:t>:</a:t>
            </a:r>
            <a:r>
              <a:rPr lang="es-ES" sz="2400" spc="-5" dirty="0" smtClean="0">
                <a:cs typeface="Times New Roman"/>
              </a:rPr>
              <a:t> si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ha</a:t>
            </a:r>
            <a:r>
              <a:rPr lang="es-ES" sz="2400" spc="-5" dirty="0" smtClean="0">
                <a:cs typeface="Times New Roman"/>
              </a:rPr>
              <a:t> elegido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conexión </a:t>
            </a:r>
            <a:r>
              <a:rPr lang="es-ES" sz="2400" dirty="0" smtClean="0">
                <a:cs typeface="Times New Roman"/>
              </a:rPr>
              <a:t>mediante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cable.</a:t>
            </a: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Tipo</a:t>
            </a:r>
            <a:r>
              <a:rPr lang="es-ES" sz="2400" b="1" spc="-10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de</a:t>
            </a:r>
            <a:r>
              <a:rPr lang="es-ES" sz="2400" b="1" spc="-10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conexión</a:t>
            </a:r>
            <a:r>
              <a:rPr lang="es-ES" sz="2400" spc="-5" dirty="0" smtClean="0">
                <a:cs typeface="Times New Roman"/>
              </a:rPr>
              <a:t>: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obligatoriamente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barras.</a:t>
            </a:r>
            <a:endParaRPr lang="es-ES" sz="2400" dirty="0" smtClean="0">
              <a:cs typeface="Times New Roman"/>
            </a:endParaRPr>
          </a:p>
          <a:p>
            <a:pPr marL="12700" marR="6350" indent="312420" algn="just">
              <a:spcBef>
                <a:spcPts val="1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spc="-5" dirty="0" smtClean="0">
                <a:cs typeface="Times New Roman"/>
              </a:rPr>
              <a:t>Sistema</a:t>
            </a:r>
            <a:r>
              <a:rPr lang="es-ES" sz="2400" b="1" spc="5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de </a:t>
            </a:r>
            <a:r>
              <a:rPr lang="es-ES" sz="2400" b="1" spc="-5" dirty="0" smtClean="0">
                <a:cs typeface="Times New Roman"/>
              </a:rPr>
              <a:t>barras</a:t>
            </a:r>
            <a:r>
              <a:rPr lang="es-ES" sz="2400" spc="-5" dirty="0" smtClean="0">
                <a:cs typeface="Times New Roman"/>
              </a:rPr>
              <a:t>: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ya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vistos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ofrece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err="1" smtClean="0">
                <a:cs typeface="Times New Roman"/>
              </a:rPr>
              <a:t>Simaris</a:t>
            </a:r>
            <a:r>
              <a:rPr lang="es-ES" sz="2400" spc="-5" dirty="0" smtClean="0">
                <a:cs typeface="Times New Roman"/>
              </a:rPr>
              <a:t>,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catálogo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Siemens</a:t>
            </a:r>
            <a:r>
              <a:rPr lang="es-ES" sz="2400" dirty="0" smtClean="0">
                <a:cs typeface="Times New Roman"/>
              </a:rPr>
              <a:t>. Longitud</a:t>
            </a:r>
            <a:r>
              <a:rPr lang="es-ES" sz="2400" spc="2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[m]</a:t>
            </a:r>
            <a:r>
              <a:rPr lang="es-ES" sz="2400" spc="2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(S1):</a:t>
            </a:r>
            <a:r>
              <a:rPr lang="es-ES" sz="2400" spc="26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</a:t>
            </a:r>
            <a:r>
              <a:rPr lang="es-ES" sz="2400" spc="25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la</a:t>
            </a:r>
            <a:r>
              <a:rPr lang="es-ES" sz="2400" spc="2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longitud</a:t>
            </a:r>
            <a:r>
              <a:rPr lang="es-ES" sz="2400" spc="2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total</a:t>
            </a:r>
            <a:r>
              <a:rPr lang="es-ES" sz="2400" spc="2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2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25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barra</a:t>
            </a:r>
            <a:r>
              <a:rPr lang="es-ES" sz="2400" spc="25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24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la</a:t>
            </a:r>
            <a:r>
              <a:rPr lang="es-ES" sz="2400" spc="2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25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25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conectarán</a:t>
            </a:r>
            <a:r>
              <a:rPr lang="es-ES" sz="2400" spc="2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spc="2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diferentes </a:t>
            </a:r>
            <a:r>
              <a:rPr lang="es-ES" sz="2400" spc="-5" dirty="0" smtClean="0">
                <a:cs typeface="Times New Roman"/>
              </a:rPr>
              <a:t>elementos</a:t>
            </a:r>
            <a:r>
              <a:rPr lang="es-ES" sz="2400" spc="-5" dirty="0" smtClean="0">
                <a:cs typeface="Times New Roman"/>
              </a:rPr>
              <a:t>,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hay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tener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cuenta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que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err="1" smtClean="0">
                <a:cs typeface="Times New Roman"/>
              </a:rPr>
              <a:t>Simaris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no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permitirá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conectar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elementos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distancia inferior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0,5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metros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los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extremos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barra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ni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elementos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entre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sí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separados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menos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0,5 </a:t>
            </a:r>
            <a:r>
              <a:rPr lang="es-ES" sz="2400" spc="-5" dirty="0" smtClean="0">
                <a:cs typeface="Times New Roman"/>
              </a:rPr>
              <a:t>metros</a:t>
            </a:r>
            <a:r>
              <a:rPr lang="es-ES" sz="2400" spc="-5" dirty="0" smtClean="0">
                <a:cs typeface="Times New Roman"/>
              </a:rPr>
              <a:t>. Ver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  <a:hlinkClick r:id="rId3" action="ppaction://hlinksldjump"/>
              </a:rPr>
              <a:t>Figura</a:t>
            </a:r>
            <a:r>
              <a:rPr lang="es-ES" sz="2400" spc="-10" dirty="0" smtClean="0">
                <a:cs typeface="Times New Roman"/>
                <a:hlinkClick r:id="rId3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3" action="ppaction://hlinksldjump"/>
              </a:rPr>
              <a:t>72.</a:t>
            </a:r>
            <a:endParaRPr lang="es-ES" sz="2400" dirty="0" smtClean="0">
              <a:cs typeface="Times New Roman"/>
            </a:endParaRPr>
          </a:p>
          <a:p>
            <a:pPr marL="502920" algn="just"/>
            <a:endParaRPr sz="2400" b="1" dirty="0"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37756" y="850900"/>
            <a:ext cx="764414" cy="826518"/>
          </a:xfrm>
          <a:prstGeom prst="rect">
            <a:avLst/>
          </a:prstGeom>
        </p:spPr>
      </p:pic>
      <p:sp>
        <p:nvSpPr>
          <p:cNvPr id="13" name="object 4"/>
          <p:cNvSpPr txBox="1"/>
          <p:nvPr/>
        </p:nvSpPr>
        <p:spPr>
          <a:xfrm>
            <a:off x="12781756" y="5497093"/>
            <a:ext cx="457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71: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canalización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eléctrica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4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91156" y="469900"/>
            <a:ext cx="6096000" cy="4953000"/>
          </a:xfrm>
          <a:prstGeom prst="rect">
            <a:avLst/>
          </a:prstGeom>
        </p:spPr>
      </p:pic>
      <p:pic>
        <p:nvPicPr>
          <p:cNvPr id="15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791156" y="5953442"/>
            <a:ext cx="6096000" cy="3968115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11859334" y="10082767"/>
            <a:ext cx="59596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72: distribución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cargas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ducto.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0343356" y="504190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61156" y="317500"/>
            <a:ext cx="18135600" cy="11650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3600"/>
              </a:lnSpc>
              <a:spcBef>
                <a:spcPts val="860"/>
              </a:spcBef>
            </a:pPr>
            <a:r>
              <a:rPr sz="2400" dirty="0" smtClean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barra resaltada en Simaris con el color verde, se puede prolongar </a:t>
            </a:r>
            <a:r>
              <a:rPr sz="2400" dirty="0">
                <a:cs typeface="Times New Roman"/>
              </a:rPr>
              <a:t>pinchando </a:t>
            </a:r>
            <a:r>
              <a:rPr sz="2400" dirty="0" err="1">
                <a:cs typeface="Times New Roman"/>
              </a:rPr>
              <a:t>sobre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su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extremo</a:t>
            </a:r>
            <a:r>
              <a:rPr sz="2400" spc="-5" dirty="0">
                <a:cs typeface="Times New Roman"/>
              </a:rPr>
              <a:t>, </a:t>
            </a:r>
            <a:r>
              <a:rPr sz="2400" dirty="0">
                <a:cs typeface="Times New Roman"/>
              </a:rPr>
              <a:t>además se podrá </a:t>
            </a:r>
            <a:r>
              <a:rPr sz="2400" spc="-5" dirty="0">
                <a:cs typeface="Times New Roman"/>
              </a:rPr>
              <a:t>situar </a:t>
            </a:r>
            <a:r>
              <a:rPr sz="2400" dirty="0">
                <a:cs typeface="Times New Roman"/>
              </a:rPr>
              <a:t>una barra unida a la primera </a:t>
            </a:r>
            <a:r>
              <a:rPr sz="2400" spc="-5" dirty="0">
                <a:cs typeface="Times New Roman"/>
              </a:rPr>
              <a:t>con diferentes </a:t>
            </a:r>
            <a:r>
              <a:rPr sz="2400" dirty="0">
                <a:cs typeface="Times New Roman"/>
              </a:rPr>
              <a:t>características, </a:t>
            </a:r>
            <a:r>
              <a:rPr sz="2400" spc="-5" dirty="0" err="1" smtClean="0">
                <a:cs typeface="Times New Roman"/>
              </a:rPr>
              <a:t>si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pinchando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el extremo se </a:t>
            </a:r>
            <a:r>
              <a:rPr sz="2400" dirty="0">
                <a:cs typeface="Times New Roman"/>
              </a:rPr>
              <a:t>sigue la </a:t>
            </a:r>
            <a:r>
              <a:rPr sz="2400" spc="-5" dirty="0">
                <a:cs typeface="Times New Roman"/>
              </a:rPr>
              <a:t>dirección marcada </a:t>
            </a:r>
            <a:r>
              <a:rPr sz="2400" dirty="0">
                <a:cs typeface="Times New Roman"/>
              </a:rPr>
              <a:t>por </a:t>
            </a:r>
            <a:r>
              <a:rPr sz="2400" spc="-5" dirty="0">
                <a:cs typeface="Times New Roman"/>
              </a:rPr>
              <a:t>las flechas </a:t>
            </a:r>
            <a:r>
              <a:rPr sz="2400" dirty="0">
                <a:cs typeface="Times New Roman"/>
              </a:rPr>
              <a:t>amarillas que </a:t>
            </a:r>
            <a:r>
              <a:rPr sz="2400" spc="-5" dirty="0" err="1" smtClean="0">
                <a:cs typeface="Times New Roman"/>
              </a:rPr>
              <a:t>aparecen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dicho</a:t>
            </a:r>
            <a:r>
              <a:rPr sz="2400" spc="-5" dirty="0">
                <a:cs typeface="Times New Roman"/>
              </a:rPr>
              <a:t> extremo.</a:t>
            </a:r>
            <a:r>
              <a:rPr sz="2400" dirty="0">
                <a:cs typeface="Times New Roman"/>
              </a:rPr>
              <a:t> Ver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Figura</a:t>
            </a:r>
            <a:r>
              <a:rPr sz="2400" spc="-10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73</a:t>
            </a:r>
            <a:r>
              <a:rPr sz="2400" dirty="0">
                <a:cs typeface="Times New Roman"/>
              </a:rPr>
              <a:t> y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74</a:t>
            </a:r>
            <a:r>
              <a:rPr sz="2400" dirty="0">
                <a:cs typeface="Times New Roman"/>
              </a:rPr>
              <a:t>.</a:t>
            </a:r>
          </a:p>
        </p:txBody>
      </p:sp>
      <p:sp>
        <p:nvSpPr>
          <p:cNvPr id="11" name="object 4"/>
          <p:cNvSpPr txBox="1"/>
          <p:nvPr/>
        </p:nvSpPr>
        <p:spPr>
          <a:xfrm>
            <a:off x="2418556" y="9959549"/>
            <a:ext cx="4191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73: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unifilar</a:t>
            </a:r>
            <a:r>
              <a:rPr sz="2400" b="1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barras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3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312" y="2019764"/>
            <a:ext cx="7716044" cy="7690409"/>
          </a:xfrm>
          <a:prstGeom prst="rect">
            <a:avLst/>
          </a:prstGeom>
        </p:spPr>
      </p:pic>
      <p:pic>
        <p:nvPicPr>
          <p:cNvPr id="14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52956" y="2019764"/>
            <a:ext cx="7543800" cy="7690409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10831578" y="9959549"/>
            <a:ext cx="7184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7866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74: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unifilar</a:t>
            </a:r>
            <a:r>
              <a:rPr lang="es-ES" sz="2400" b="1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barra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más</a:t>
            </a:r>
            <a:r>
              <a:rPr lang="es-ES" sz="2400" b="1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barra.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5"/>
          <p:cNvSpPr txBox="1"/>
          <p:nvPr/>
        </p:nvSpPr>
        <p:spPr>
          <a:xfrm>
            <a:off x="437356" y="241300"/>
            <a:ext cx="18059400" cy="3626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45"/>
              </a:spcBef>
            </a:pPr>
            <a:endParaRPr sz="2400" dirty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sz="2400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Canalización</a:t>
            </a:r>
            <a:r>
              <a:rPr sz="2400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Eléctrica/</a:t>
            </a:r>
            <a:r>
              <a:rPr sz="2400" u="sng" spc="2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Ductos</a:t>
            </a:r>
            <a:r>
              <a:rPr sz="2400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u="sng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Barra</a:t>
            </a:r>
            <a:r>
              <a:rPr sz="2400" u="sng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con</a:t>
            </a:r>
            <a:r>
              <a:rPr sz="2400" u="sng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u="sng" dirty="0" err="1">
                <a:uFill>
                  <a:solidFill>
                    <a:srgbClr val="000000"/>
                  </a:solidFill>
                </a:uFill>
                <a:cs typeface="Times New Roman"/>
              </a:rPr>
              <a:t>Acometida</a:t>
            </a:r>
            <a:r>
              <a:rPr sz="2400" u="sng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u="sng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Intermedia</a:t>
            </a:r>
            <a:endParaRPr lang="es-ES" sz="2400" u="sng" spc="-5" dirty="0" smtClean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endParaRPr lang="es-ES" sz="2400" u="sng" spc="-5" dirty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algn="just">
              <a:spcBef>
                <a:spcPts val="725"/>
              </a:spcBef>
            </a:pPr>
            <a:r>
              <a:rPr lang="es-ES" sz="2400" spc="-5" dirty="0" smtClean="0">
                <a:cs typeface="Times New Roman"/>
              </a:rPr>
              <a:t>Descripción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5" dirty="0" smtClean="0">
                <a:cs typeface="Times New Roman"/>
              </a:rPr>
              <a:t> Interfaz</a:t>
            </a:r>
          </a:p>
          <a:p>
            <a:pPr marL="12700" algn="just">
              <a:spcBef>
                <a:spcPts val="725"/>
              </a:spcBef>
            </a:pPr>
            <a:endParaRPr lang="es-ES" sz="2400" dirty="0" smtClean="0"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575"/>
              </a:spcBef>
            </a:pPr>
            <a:r>
              <a:rPr lang="es-ES" sz="2400" spc="-5" dirty="0" smtClean="0">
                <a:cs typeface="Times New Roman"/>
              </a:rPr>
              <a:t>Seleccionando el </a:t>
            </a:r>
            <a:r>
              <a:rPr lang="es-ES" sz="2400" dirty="0" smtClean="0">
                <a:cs typeface="Times New Roman"/>
              </a:rPr>
              <a:t>icono</a:t>
            </a:r>
            <a:r>
              <a:rPr lang="es-ES" sz="2400" spc="305" dirty="0" smtClean="0">
                <a:cs typeface="Times New Roman"/>
              </a:rPr>
              <a:t>  </a:t>
            </a:r>
            <a:r>
              <a:rPr lang="es-ES" sz="2400" dirty="0" smtClean="0">
                <a:cs typeface="Times New Roman"/>
              </a:rPr>
              <a:t>, </a:t>
            </a:r>
            <a:r>
              <a:rPr lang="es-ES" sz="2400" spc="-5" dirty="0" smtClean="0">
                <a:cs typeface="Times New Roman"/>
              </a:rPr>
              <a:t>es </a:t>
            </a:r>
            <a:r>
              <a:rPr lang="es-ES" sz="2400" dirty="0" smtClean="0">
                <a:cs typeface="Times New Roman"/>
              </a:rPr>
              <a:t>un </a:t>
            </a:r>
            <a:r>
              <a:rPr lang="es-ES" sz="2400" spc="-5" dirty="0" smtClean="0">
                <a:cs typeface="Times New Roman"/>
              </a:rPr>
              <a:t>elemento </a:t>
            </a:r>
            <a:r>
              <a:rPr lang="es-ES" sz="2400" dirty="0" smtClean="0">
                <a:cs typeface="Times New Roman"/>
              </a:rPr>
              <a:t>muy </a:t>
            </a:r>
            <a:r>
              <a:rPr lang="es-ES" sz="2400" spc="-5" dirty="0" smtClean="0">
                <a:cs typeface="Times New Roman"/>
              </a:rPr>
              <a:t>similar al anterior, con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diferencia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dirty="0" smtClean="0">
                <a:cs typeface="Times New Roman"/>
              </a:rPr>
              <a:t>que </a:t>
            </a:r>
            <a:r>
              <a:rPr lang="es-ES" sz="2400" spc="-5" dirty="0" smtClean="0">
                <a:cs typeface="Times New Roman"/>
              </a:rPr>
              <a:t>ofrece </a:t>
            </a:r>
            <a:r>
              <a:rPr lang="es-ES" sz="2400" dirty="0" smtClean="0">
                <a:cs typeface="Times New Roman"/>
              </a:rPr>
              <a:t>la posibilidad de establecer </a:t>
            </a:r>
            <a:r>
              <a:rPr lang="es-ES" sz="2400" spc="-5" dirty="0" smtClean="0">
                <a:cs typeface="Times New Roman"/>
              </a:rPr>
              <a:t>dos </a:t>
            </a:r>
            <a:r>
              <a:rPr lang="es-ES" sz="2400" dirty="0" smtClean="0">
                <a:cs typeface="Times New Roman"/>
              </a:rPr>
              <a:t>barras </a:t>
            </a:r>
            <a:r>
              <a:rPr lang="es-ES" sz="2400" spc="-5" dirty="0" smtClean="0">
                <a:cs typeface="Times New Roman"/>
              </a:rPr>
              <a:t>alimentadas </a:t>
            </a:r>
            <a:r>
              <a:rPr lang="es-ES" sz="2400" dirty="0" smtClean="0">
                <a:cs typeface="Times New Roman"/>
              </a:rPr>
              <a:t>desde una misma </a:t>
            </a:r>
            <a:r>
              <a:rPr lang="es-ES" sz="2400" spc="-5" dirty="0" smtClean="0">
                <a:cs typeface="Times New Roman"/>
              </a:rPr>
              <a:t>acometida. </a:t>
            </a:r>
            <a:r>
              <a:rPr lang="es-ES" sz="2400" dirty="0" smtClean="0">
                <a:cs typeface="Times New Roman"/>
              </a:rPr>
              <a:t>El </a:t>
            </a:r>
            <a:r>
              <a:rPr lang="es-ES" sz="2400" dirty="0" smtClean="0">
                <a:cs typeface="Times New Roman"/>
              </a:rPr>
              <a:t>tipo de </a:t>
            </a:r>
            <a:r>
              <a:rPr lang="es-ES" sz="2400" spc="-5" dirty="0" smtClean="0">
                <a:cs typeface="Times New Roman"/>
              </a:rPr>
              <a:t>barras será el </a:t>
            </a:r>
            <a:r>
              <a:rPr lang="es-ES" sz="2400" dirty="0" smtClean="0">
                <a:cs typeface="Times New Roman"/>
              </a:rPr>
              <a:t>mismo </a:t>
            </a:r>
            <a:r>
              <a:rPr lang="es-ES" sz="2400" spc="-5" dirty="0" smtClean="0">
                <a:cs typeface="Times New Roman"/>
              </a:rPr>
              <a:t>para las dos ramas, </a:t>
            </a:r>
            <a:r>
              <a:rPr lang="es-ES" sz="2400" dirty="0" smtClean="0">
                <a:cs typeface="Times New Roman"/>
              </a:rPr>
              <a:t>pero la longitud de </a:t>
            </a:r>
            <a:r>
              <a:rPr lang="es-ES" sz="2400" spc="-5" dirty="0" smtClean="0">
                <a:cs typeface="Times New Roman"/>
              </a:rPr>
              <a:t>cada rama </a:t>
            </a:r>
            <a:r>
              <a:rPr lang="es-ES" sz="2400" dirty="0" smtClean="0">
                <a:cs typeface="Times New Roman"/>
              </a:rPr>
              <a:t>podrá </a:t>
            </a:r>
            <a:r>
              <a:rPr lang="es-ES" sz="2400" spc="-5" dirty="0" smtClean="0">
                <a:cs typeface="Times New Roman"/>
              </a:rPr>
              <a:t>ser </a:t>
            </a:r>
            <a:r>
              <a:rPr lang="es-ES" sz="2400" spc="-5" dirty="0" smtClean="0">
                <a:cs typeface="Times New Roman"/>
              </a:rPr>
              <a:t>diferente </a:t>
            </a:r>
            <a:r>
              <a:rPr lang="es-ES" sz="2400" dirty="0" smtClean="0">
                <a:cs typeface="Times New Roman"/>
              </a:rPr>
              <a:t>(</a:t>
            </a:r>
            <a:r>
              <a:rPr lang="es-ES" sz="2400" dirty="0" smtClean="0">
                <a:cs typeface="Times New Roman"/>
              </a:rPr>
              <a:t>S1≠S2).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-10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75</a:t>
            </a:r>
            <a:r>
              <a:rPr lang="es-ES" sz="2400" dirty="0" smtClean="0">
                <a:cs typeface="Times New Roman"/>
              </a:rPr>
              <a:t> y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-10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76.</a:t>
            </a:r>
            <a:endParaRPr lang="es-ES" sz="2400" dirty="0" smtClean="0">
              <a:cs typeface="Times New Roman"/>
            </a:endParaRPr>
          </a:p>
          <a:p>
            <a:pPr marL="12700">
              <a:spcBef>
                <a:spcPts val="5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9156" y="1765300"/>
            <a:ext cx="838200" cy="883645"/>
          </a:xfrm>
          <a:prstGeom prst="rect">
            <a:avLst/>
          </a:prstGeom>
        </p:spPr>
      </p:pic>
      <p:sp>
        <p:nvSpPr>
          <p:cNvPr id="10" name="object 7"/>
          <p:cNvSpPr txBox="1"/>
          <p:nvPr/>
        </p:nvSpPr>
        <p:spPr>
          <a:xfrm>
            <a:off x="894556" y="10075565"/>
            <a:ext cx="694350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75: ducto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barra con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acometida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intermedia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1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4712" y="3408770"/>
            <a:ext cx="6934200" cy="6331894"/>
          </a:xfrm>
          <a:prstGeom prst="rect">
            <a:avLst/>
          </a:prstGeom>
        </p:spPr>
      </p:pic>
      <p:pic>
        <p:nvPicPr>
          <p:cNvPr id="12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76756" y="3429000"/>
            <a:ext cx="7315200" cy="6311664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8819356" y="9996056"/>
            <a:ext cx="9802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319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76: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unifilar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del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ducto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barra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acometida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intermedia.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437356" y="393700"/>
            <a:ext cx="182118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2400" b="1" u="sng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Sistema</a:t>
            </a:r>
            <a:r>
              <a:rPr sz="2400" b="1" u="sng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Distribución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al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Final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de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 err="1">
                <a:uFill>
                  <a:solidFill>
                    <a:srgbClr val="000000"/>
                  </a:solidFill>
                </a:uFill>
                <a:cs typeface="Times New Roman"/>
              </a:rPr>
              <a:t>una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Blindobarra</a:t>
            </a:r>
            <a:endParaRPr lang="es-ES" sz="2400" b="1" u="sng" dirty="0" smtClean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>
              <a:spcBef>
                <a:spcPts val="5"/>
              </a:spcBef>
            </a:pPr>
            <a:endParaRPr lang="es-ES" sz="2400" b="1" u="sng" dirty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lang="es-ES" sz="2400" spc="-5" dirty="0" smtClean="0">
                <a:cs typeface="Times New Roman"/>
              </a:rPr>
              <a:t>Seleccionando el </a:t>
            </a:r>
            <a:r>
              <a:rPr lang="es-ES" sz="2400" dirty="0" smtClean="0">
                <a:cs typeface="Times New Roman"/>
              </a:rPr>
              <a:t>icono </a:t>
            </a:r>
            <a:r>
              <a:rPr lang="es-ES" sz="2400" spc="5" dirty="0" smtClean="0">
                <a:cs typeface="Times New Roman"/>
              </a:rPr>
              <a:t>  </a:t>
            </a:r>
            <a:r>
              <a:rPr lang="es-ES" sz="2400" dirty="0" smtClean="0">
                <a:cs typeface="Times New Roman"/>
              </a:rPr>
              <a:t>, </a:t>
            </a:r>
            <a:r>
              <a:rPr lang="es-ES" sz="2400" spc="-5" dirty="0" smtClean="0">
                <a:cs typeface="Times New Roman"/>
              </a:rPr>
              <a:t>permite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introducción </a:t>
            </a:r>
            <a:r>
              <a:rPr lang="es-ES" sz="2400" dirty="0" smtClean="0">
                <a:cs typeface="Times New Roman"/>
              </a:rPr>
              <a:t>de un </a:t>
            </a:r>
            <a:r>
              <a:rPr lang="es-ES" sz="2400" spc="-5" dirty="0" smtClean="0">
                <a:cs typeface="Times New Roman"/>
              </a:rPr>
              <a:t>armario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distribución </a:t>
            </a:r>
            <a:r>
              <a:rPr lang="es-ES" sz="2400" spc="-5" dirty="0" smtClean="0">
                <a:cs typeface="Times New Roman"/>
              </a:rPr>
              <a:t>secundario en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extremo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final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barra. Y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simplemente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habrá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seleccionar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protección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general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 dicho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cuadro.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  <a:hlinkClick r:id="" action="ppaction://noaction"/>
              </a:rPr>
              <a:t>Figura </a:t>
            </a:r>
            <a:r>
              <a:rPr lang="es-ES" sz="2400" dirty="0" smtClean="0">
                <a:cs typeface="Times New Roman"/>
                <a:hlinkClick r:id="" action="ppaction://noaction"/>
              </a:rPr>
              <a:t>77</a:t>
            </a:r>
            <a:r>
              <a:rPr lang="es-ES" sz="2400" spc="10" dirty="0" smtClean="0">
                <a:cs typeface="Times New Roman"/>
                <a:hlinkClick r:id="" action="ppaction://noaction"/>
              </a:rPr>
              <a:t> </a:t>
            </a:r>
            <a:r>
              <a:rPr lang="es-ES" sz="2400" dirty="0" smtClean="0">
                <a:cs typeface="Times New Roman"/>
              </a:rPr>
              <a:t>y </a:t>
            </a:r>
            <a:r>
              <a:rPr lang="es-ES" sz="2400" spc="-5" dirty="0" smtClean="0">
                <a:cs typeface="Times New Roman"/>
                <a:hlinkClick r:id="" action="ppaction://noaction"/>
              </a:rPr>
              <a:t>Figura</a:t>
            </a:r>
            <a:r>
              <a:rPr lang="es-ES" sz="2400" spc="-10" dirty="0" smtClean="0">
                <a:cs typeface="Times New Roman"/>
                <a:hlinkClick r:id="" action="ppaction://noaction"/>
              </a:rPr>
              <a:t> </a:t>
            </a:r>
            <a:r>
              <a:rPr lang="es-ES" sz="2400" dirty="0" smtClean="0">
                <a:cs typeface="Times New Roman"/>
                <a:hlinkClick r:id="" action="ppaction://noaction"/>
              </a:rPr>
              <a:t>78.</a:t>
            </a:r>
            <a:endParaRPr lang="es-ES" sz="2400" dirty="0" smtClean="0">
              <a:cs typeface="Times New Roman"/>
            </a:endParaRPr>
          </a:p>
          <a:p>
            <a:pPr marL="12700">
              <a:spcBef>
                <a:spcPts val="5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12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56756" y="676859"/>
            <a:ext cx="990600" cy="823060"/>
          </a:xfrm>
          <a:prstGeom prst="rect">
            <a:avLst/>
          </a:prstGeom>
        </p:spPr>
      </p:pic>
      <p:sp>
        <p:nvSpPr>
          <p:cNvPr id="13" name="object 4"/>
          <p:cNvSpPr txBox="1"/>
          <p:nvPr/>
        </p:nvSpPr>
        <p:spPr>
          <a:xfrm>
            <a:off x="1872559" y="8842959"/>
            <a:ext cx="474959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77: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sistema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distribución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al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final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blindobarra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4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5858" y="2536342"/>
            <a:ext cx="6182995" cy="6010758"/>
          </a:xfrm>
          <a:prstGeom prst="rect">
            <a:avLst/>
          </a:prstGeom>
        </p:spPr>
      </p:pic>
      <p:pic>
        <p:nvPicPr>
          <p:cNvPr id="15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76756" y="2536342"/>
            <a:ext cx="7230051" cy="6696558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10556408" y="9626197"/>
            <a:ext cx="78707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78: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unifilar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la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distribución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al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final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 err="1">
                <a:solidFill>
                  <a:srgbClr val="44536A"/>
                </a:solidFill>
                <a:latin typeface="Times New Roman"/>
                <a:cs typeface="Times New Roman"/>
              </a:rPr>
              <a:t>blindobarra</a:t>
            </a:r>
            <a:r>
              <a:rPr lang="es-ES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lang="es-E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61156" y="281405"/>
            <a:ext cx="10896600" cy="106567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 b="1" dirty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Distribución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con</a:t>
            </a:r>
            <a:r>
              <a:rPr sz="2400" b="1" u="sng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Impedancia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Equivalente</a:t>
            </a:r>
            <a:endParaRPr sz="2400" b="1" dirty="0">
              <a:cs typeface="Times New Roman"/>
            </a:endParaRPr>
          </a:p>
          <a:p>
            <a:pPr algn="just">
              <a:spcBef>
                <a:spcPts val="30"/>
              </a:spcBef>
            </a:pPr>
            <a:endParaRPr sz="2400" dirty="0">
              <a:cs typeface="Times New Roman"/>
            </a:endParaRPr>
          </a:p>
          <a:p>
            <a:pPr marL="12700" marR="5080" algn="just"/>
            <a:r>
              <a:rPr sz="2400" spc="-5" dirty="0">
                <a:cs typeface="Times New Roman"/>
              </a:rPr>
              <a:t>Seleccionando el </a:t>
            </a:r>
            <a:r>
              <a:rPr sz="2400" dirty="0" err="1" smtClean="0">
                <a:cs typeface="Times New Roman"/>
              </a:rPr>
              <a:t>icono</a:t>
            </a:r>
            <a:r>
              <a:rPr lang="es-ES" sz="2400" spc="5" dirty="0" smtClean="0">
                <a:cs typeface="Times New Roman"/>
              </a:rPr>
              <a:t>   </a:t>
            </a:r>
            <a:r>
              <a:rPr sz="2400" dirty="0" smtClean="0">
                <a:cs typeface="Times New Roman"/>
              </a:rPr>
              <a:t>, </a:t>
            </a:r>
            <a:r>
              <a:rPr sz="2400" dirty="0">
                <a:cs typeface="Times New Roman"/>
              </a:rPr>
              <a:t>sirve para </a:t>
            </a:r>
            <a:r>
              <a:rPr sz="2400" spc="-5" dirty="0">
                <a:cs typeface="Times New Roman"/>
              </a:rPr>
              <a:t>introducir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circuito </a:t>
            </a:r>
            <a:r>
              <a:rPr sz="2400" dirty="0">
                <a:cs typeface="Times New Roman"/>
              </a:rPr>
              <a:t>equivalente </a:t>
            </a:r>
            <a:r>
              <a:rPr sz="2400" spc="-5" dirty="0">
                <a:cs typeface="Times New Roman"/>
              </a:rPr>
              <a:t>caracterizado </a:t>
            </a:r>
            <a:r>
              <a:rPr sz="2400" dirty="0" err="1">
                <a:cs typeface="Times New Roman"/>
              </a:rPr>
              <a:t>por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su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impedancia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equivalente, usado para </a:t>
            </a:r>
            <a:r>
              <a:rPr sz="2400" dirty="0">
                <a:cs typeface="Times New Roman"/>
              </a:rPr>
              <a:t>simular </a:t>
            </a:r>
            <a:r>
              <a:rPr sz="2400" spc="-5" dirty="0">
                <a:cs typeface="Times New Roman"/>
              </a:rPr>
              <a:t>líneas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conexión </a:t>
            </a:r>
            <a:r>
              <a:rPr sz="2400" dirty="0">
                <a:cs typeface="Times New Roman"/>
              </a:rPr>
              <a:t>cuya </a:t>
            </a:r>
            <a:r>
              <a:rPr sz="2400" spc="-5" dirty="0">
                <a:cs typeface="Times New Roman"/>
              </a:rPr>
              <a:t>impedancia </a:t>
            </a:r>
            <a:r>
              <a:rPr sz="2400" dirty="0">
                <a:cs typeface="Times New Roman"/>
              </a:rPr>
              <a:t>sea </a:t>
            </a:r>
            <a:r>
              <a:rPr sz="2400" spc="-5" dirty="0" err="1">
                <a:cs typeface="Times New Roman"/>
              </a:rPr>
              <a:t>conocida</a:t>
            </a:r>
            <a:r>
              <a:rPr sz="2400" spc="-5" dirty="0" smtClean="0">
                <a:cs typeface="Times New Roman"/>
              </a:rPr>
              <a:t>,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reactancias</a:t>
            </a:r>
            <a:r>
              <a:rPr sz="2400" spc="-3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limitadoras</a:t>
            </a:r>
            <a:r>
              <a:rPr sz="2400" spc="-2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corriente,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transformadores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aislamiento,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etc.</a:t>
            </a:r>
            <a:r>
              <a:rPr sz="2400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Este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elemento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solo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está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disponible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dirty="0">
                <a:cs typeface="Times New Roman"/>
              </a:rPr>
              <a:t> la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versión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profesional</a:t>
            </a:r>
            <a:r>
              <a:rPr sz="2400" b="1" dirty="0">
                <a:cs typeface="Times New Roman"/>
              </a:rPr>
              <a:t> de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Simaris,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estando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desactivado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dirty="0">
                <a:cs typeface="Times New Roman"/>
              </a:rPr>
              <a:t> la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versión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educativa</a:t>
            </a:r>
            <a:r>
              <a:rPr sz="2400" spc="-5" dirty="0" smtClean="0">
                <a:cs typeface="Times New Roman"/>
              </a:rPr>
              <a:t>.</a:t>
            </a:r>
            <a:endParaRPr lang="es-ES" sz="2400" spc="-5" dirty="0" smtClean="0">
              <a:cs typeface="Times New Roman"/>
            </a:endParaRPr>
          </a:p>
          <a:p>
            <a:pPr marL="12700" marR="10160" algn="just">
              <a:spcBef>
                <a:spcPts val="40"/>
              </a:spcBef>
            </a:pPr>
            <a:r>
              <a:rPr lang="es-ES" sz="2400" spc="-5" dirty="0" smtClean="0">
                <a:cs typeface="Times New Roman"/>
              </a:rPr>
              <a:t>Una</a:t>
            </a:r>
            <a:r>
              <a:rPr lang="es-ES" sz="2400" spc="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vez</a:t>
            </a:r>
            <a:r>
              <a:rPr lang="es-ES" sz="2400" spc="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seleccionado</a:t>
            </a:r>
            <a:r>
              <a:rPr lang="es-ES" sz="2400" spc="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situado</a:t>
            </a:r>
            <a:r>
              <a:rPr lang="es-ES" sz="2400" spc="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ventana</a:t>
            </a:r>
            <a:r>
              <a:rPr lang="es-ES" sz="2400" spc="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gráfica</a:t>
            </a:r>
            <a:r>
              <a:rPr lang="es-ES" sz="2400" spc="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aparecerá</a:t>
            </a:r>
            <a:r>
              <a:rPr lang="es-ES" sz="2400" spc="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ventana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figura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(1.85</a:t>
            </a:r>
            <a:r>
              <a:rPr lang="es-ES" sz="2400" spc="-5" dirty="0" smtClean="0">
                <a:cs typeface="Times New Roman"/>
              </a:rPr>
              <a:t>) </a:t>
            </a:r>
            <a:r>
              <a:rPr lang="es-ES" sz="2400" dirty="0" smtClean="0">
                <a:cs typeface="Times New Roman"/>
              </a:rPr>
              <a:t>donde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aparecerán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dirty="0" smtClean="0">
                <a:cs typeface="Times New Roman"/>
              </a:rPr>
              <a:t> siguientes </a:t>
            </a:r>
            <a:r>
              <a:rPr lang="es-ES" sz="2400" spc="-5" dirty="0" smtClean="0">
                <a:cs typeface="Times New Roman"/>
              </a:rPr>
              <a:t>campos:</a:t>
            </a:r>
            <a:endParaRPr lang="es-ES" sz="2400" dirty="0" smtClean="0">
              <a:cs typeface="Times New Roman"/>
            </a:endParaRPr>
          </a:p>
          <a:p>
            <a:pPr marL="461645" indent="-229235" algn="just">
              <a:spcBef>
                <a:spcPts val="935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spc="-5" dirty="0" smtClean="0">
                <a:cs typeface="Times New Roman"/>
              </a:rPr>
              <a:t>Configuración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sistema: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establecida,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no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dirty="0" smtClean="0">
                <a:cs typeface="Times New Roman"/>
              </a:rPr>
              <a:t> puede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cambiar.</a:t>
            </a:r>
            <a:endParaRPr lang="es-ES" sz="2400" dirty="0" smtClean="0">
              <a:cs typeface="Times New Roman"/>
            </a:endParaRPr>
          </a:p>
          <a:p>
            <a:pPr marL="461645" indent="-229235" algn="just">
              <a:spcBef>
                <a:spcPts val="25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dirty="0" smtClean="0">
                <a:cs typeface="Times New Roman"/>
              </a:rPr>
              <a:t>Tipo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interruptor.</a:t>
            </a:r>
            <a:endParaRPr lang="es-ES" sz="2400" dirty="0" smtClean="0">
              <a:cs typeface="Times New Roman"/>
            </a:endParaRPr>
          </a:p>
          <a:p>
            <a:pPr marL="461645" marR="6985" indent="-228600" algn="just">
              <a:spcBef>
                <a:spcPts val="130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dirty="0" smtClean="0">
                <a:cs typeface="Times New Roman"/>
              </a:rPr>
              <a:t>Tipo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6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conexión: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cable/línea,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barras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(después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selecciona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tipo),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conexión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directa </a:t>
            </a:r>
            <a:r>
              <a:rPr lang="es-ES" sz="2400" spc="-5" dirty="0" smtClean="0">
                <a:cs typeface="Times New Roman"/>
              </a:rPr>
              <a:t>(</a:t>
            </a:r>
            <a:r>
              <a:rPr lang="es-ES" sz="2400" spc="-5" dirty="0" smtClean="0">
                <a:cs typeface="Times New Roman"/>
              </a:rPr>
              <a:t>después </a:t>
            </a:r>
            <a:r>
              <a:rPr lang="es-ES" sz="2400" dirty="0" smtClean="0">
                <a:cs typeface="Times New Roman"/>
              </a:rPr>
              <a:t>no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especifica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longitud).</a:t>
            </a:r>
          </a:p>
          <a:p>
            <a:pPr marL="461645" indent="-229235" algn="just"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dirty="0" smtClean="0">
                <a:cs typeface="Times New Roman"/>
              </a:rPr>
              <a:t>R0 [mΩ]: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resistencia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neutro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sistema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equivalente.</a:t>
            </a:r>
            <a:endParaRPr lang="es-ES" sz="2400" dirty="0" smtClean="0">
              <a:cs typeface="Times New Roman"/>
            </a:endParaRPr>
          </a:p>
          <a:p>
            <a:pPr marL="461645" indent="-229235" algn="just">
              <a:spcBef>
                <a:spcPts val="25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dirty="0" smtClean="0">
                <a:cs typeface="Times New Roman"/>
              </a:rPr>
              <a:t>R1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[mΩ]:</a:t>
            </a:r>
            <a:r>
              <a:rPr lang="es-ES" sz="2400" spc="-5" dirty="0" smtClean="0">
                <a:cs typeface="Times New Roman"/>
              </a:rPr>
              <a:t> resistencia en </a:t>
            </a:r>
            <a:r>
              <a:rPr lang="es-ES" sz="2400" spc="5" dirty="0" smtClean="0">
                <a:cs typeface="Times New Roman"/>
              </a:rPr>
              <a:t>la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fase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del</a:t>
            </a:r>
            <a:r>
              <a:rPr lang="es-ES" sz="2400" spc="-5" dirty="0" smtClean="0">
                <a:cs typeface="Times New Roman"/>
              </a:rPr>
              <a:t> sistema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equivalente.</a:t>
            </a:r>
          </a:p>
          <a:p>
            <a:pPr marL="461645" indent="-229235" algn="just">
              <a:spcBef>
                <a:spcPts val="25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spc="-5" dirty="0" smtClean="0">
                <a:cs typeface="Times New Roman"/>
              </a:rPr>
              <a:t>X0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[mΩ]: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reactancia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neutro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sistema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equivalente.</a:t>
            </a:r>
            <a:endParaRPr lang="es-ES" sz="2400" dirty="0" smtClean="0">
              <a:cs typeface="Times New Roman"/>
            </a:endParaRPr>
          </a:p>
          <a:p>
            <a:pPr marL="461645" indent="-229235" algn="just">
              <a:spcBef>
                <a:spcPts val="25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spc="-5" dirty="0" smtClean="0">
                <a:cs typeface="Times New Roman"/>
              </a:rPr>
              <a:t>X1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[mΩ]: reactancia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 </a:t>
            </a:r>
            <a:r>
              <a:rPr lang="es-ES" sz="2400" spc="5" dirty="0" smtClean="0">
                <a:cs typeface="Times New Roman"/>
              </a:rPr>
              <a:t>la</a:t>
            </a:r>
            <a:r>
              <a:rPr lang="es-ES" sz="2400" spc="-5" dirty="0" smtClean="0">
                <a:cs typeface="Times New Roman"/>
              </a:rPr>
              <a:t> fase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del </a:t>
            </a:r>
            <a:r>
              <a:rPr lang="es-ES" sz="2400" spc="-5" dirty="0" smtClean="0">
                <a:cs typeface="Times New Roman"/>
              </a:rPr>
              <a:t>sistema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equivalente.</a:t>
            </a:r>
          </a:p>
          <a:p>
            <a:pPr marL="461645" indent="-229235" algn="just">
              <a:spcBef>
                <a:spcPts val="20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dirty="0" smtClean="0">
                <a:cs typeface="Times New Roman"/>
              </a:rPr>
              <a:t>R0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[mΩ]: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resistencia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conductor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PEN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sistema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equivalente.</a:t>
            </a:r>
            <a:endParaRPr lang="es-ES" sz="2400" dirty="0" smtClean="0">
              <a:cs typeface="Times New Roman"/>
            </a:endParaRPr>
          </a:p>
          <a:p>
            <a:pPr marL="461645" indent="-229235" algn="just">
              <a:spcBef>
                <a:spcPts val="40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spc="-5" dirty="0" smtClean="0">
                <a:cs typeface="Times New Roman"/>
              </a:rPr>
              <a:t>X0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[mΩ]: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reactancia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conductor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PEN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sistema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equivalente.</a:t>
            </a:r>
            <a:endParaRPr lang="es-ES" sz="2400" dirty="0" smtClean="0">
              <a:cs typeface="Times New Roman"/>
            </a:endParaRPr>
          </a:p>
          <a:p>
            <a:pPr marL="461645" marR="8255" indent="-228600" algn="just">
              <a:spcBef>
                <a:spcPts val="120"/>
              </a:spcBef>
              <a:buFont typeface="Symbol"/>
              <a:buChar char=""/>
              <a:tabLst>
                <a:tab pos="462280" algn="l"/>
              </a:tabLst>
            </a:pPr>
            <a:r>
              <a:rPr lang="es-ES" sz="2400" spc="-5" dirty="0" smtClean="0">
                <a:cs typeface="Times New Roman"/>
              </a:rPr>
              <a:t>Caída </a:t>
            </a:r>
            <a:r>
              <a:rPr lang="es-ES" sz="2400" dirty="0" smtClean="0">
                <a:cs typeface="Times New Roman"/>
              </a:rPr>
              <a:t>de tensión </a:t>
            </a:r>
            <a:r>
              <a:rPr lang="es-ES" sz="2400" spc="-5" dirty="0" smtClean="0">
                <a:cs typeface="Times New Roman"/>
              </a:rPr>
              <a:t>importante en impedancia: si se activa esta opción,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caída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dirty="0" smtClean="0">
                <a:cs typeface="Times New Roman"/>
              </a:rPr>
              <a:t>tensión </a:t>
            </a:r>
            <a:r>
              <a:rPr lang="es-ES" sz="2400" spc="-5" dirty="0" smtClean="0">
                <a:cs typeface="Times New Roman"/>
              </a:rPr>
              <a:t>en </a:t>
            </a:r>
            <a:r>
              <a:rPr lang="es-ES" sz="2400" spc="-5" dirty="0" smtClean="0">
                <a:cs typeface="Times New Roman"/>
              </a:rPr>
              <a:t>este </a:t>
            </a:r>
            <a:r>
              <a:rPr lang="es-ES" sz="2400" dirty="0" smtClean="0">
                <a:cs typeface="Times New Roman"/>
              </a:rPr>
              <a:t>elemento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tendrá </a:t>
            </a:r>
            <a:r>
              <a:rPr lang="es-ES" sz="2400" spc="-5" dirty="0" smtClean="0">
                <a:cs typeface="Times New Roman"/>
              </a:rPr>
              <a:t>en </a:t>
            </a:r>
            <a:r>
              <a:rPr lang="es-ES" sz="2400" dirty="0" smtClean="0">
                <a:cs typeface="Times New Roman"/>
              </a:rPr>
              <a:t>cuenta </a:t>
            </a:r>
            <a:r>
              <a:rPr lang="es-ES" sz="2400" spc="-5" dirty="0" smtClean="0">
                <a:cs typeface="Times New Roman"/>
              </a:rPr>
              <a:t>al calcular el circuito, </a:t>
            </a:r>
            <a:r>
              <a:rPr lang="es-ES" sz="2400" dirty="0" smtClean="0">
                <a:cs typeface="Times New Roman"/>
              </a:rPr>
              <a:t>sino no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tendrá </a:t>
            </a:r>
            <a:r>
              <a:rPr lang="es-ES" sz="2400" spc="-5" dirty="0" smtClean="0">
                <a:cs typeface="Times New Roman"/>
              </a:rPr>
              <a:t>en </a:t>
            </a:r>
            <a:r>
              <a:rPr lang="es-ES" sz="2400" dirty="0" smtClean="0">
                <a:cs typeface="Times New Roman"/>
              </a:rPr>
              <a:t>cuenta </a:t>
            </a:r>
            <a:r>
              <a:rPr lang="es-ES" sz="2400" spc="-5" dirty="0" smtClean="0">
                <a:cs typeface="Times New Roman"/>
              </a:rPr>
              <a:t>en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cálculo.</a:t>
            </a:r>
            <a:endParaRPr lang="es-ES" sz="2400" dirty="0" smtClean="0">
              <a:cs typeface="Times New Roman"/>
            </a:endParaRPr>
          </a:p>
          <a:p>
            <a:pPr marL="461645" marR="5080" indent="-228600" algn="just">
              <a:spcBef>
                <a:spcPts val="85"/>
              </a:spcBef>
              <a:buFont typeface="Symbol"/>
              <a:buChar char=""/>
              <a:tabLst>
                <a:tab pos="462280" algn="l"/>
              </a:tabLst>
            </a:pPr>
            <a:r>
              <a:rPr lang="es-ES" sz="2400" spc="-5" dirty="0" smtClean="0">
                <a:cs typeface="Times New Roman"/>
              </a:rPr>
              <a:t>Impedancia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cortocircuito: si se activa esta opción, se tendrá en cuenta </a:t>
            </a:r>
            <a:r>
              <a:rPr lang="es-ES" sz="2400" dirty="0" smtClean="0">
                <a:cs typeface="Times New Roman"/>
              </a:rPr>
              <a:t>en </a:t>
            </a:r>
            <a:r>
              <a:rPr lang="es-ES" sz="2400" spc="-5" dirty="0" smtClean="0">
                <a:cs typeface="Times New Roman"/>
              </a:rPr>
              <a:t>el </a:t>
            </a:r>
            <a:r>
              <a:rPr lang="es-ES" sz="2400" spc="-5" dirty="0" smtClean="0">
                <a:cs typeface="Times New Roman"/>
              </a:rPr>
              <a:t>cálculo del </a:t>
            </a:r>
            <a:r>
              <a:rPr lang="es-ES" sz="2400" spc="-5" dirty="0" smtClean="0">
                <a:cs typeface="Times New Roman"/>
              </a:rPr>
              <a:t>circuito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impedancia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cortocircuito </a:t>
            </a:r>
            <a:r>
              <a:rPr lang="es-ES" sz="2400" dirty="0" smtClean="0">
                <a:cs typeface="Times New Roman"/>
              </a:rPr>
              <a:t>de este </a:t>
            </a:r>
            <a:r>
              <a:rPr lang="es-ES" sz="2400" spc="-5" dirty="0" smtClean="0">
                <a:cs typeface="Times New Roman"/>
              </a:rPr>
              <a:t>elemento, </a:t>
            </a:r>
            <a:r>
              <a:rPr lang="es-ES" sz="2400" dirty="0" smtClean="0">
                <a:cs typeface="Times New Roman"/>
              </a:rPr>
              <a:t>sino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activa, </a:t>
            </a:r>
            <a:r>
              <a:rPr lang="es-ES" sz="2400" dirty="0" smtClean="0">
                <a:cs typeface="Times New Roman"/>
              </a:rPr>
              <a:t>no </a:t>
            </a:r>
            <a:r>
              <a:rPr lang="es-ES" sz="2400" spc="-5" dirty="0" smtClean="0">
                <a:cs typeface="Times New Roman"/>
              </a:rPr>
              <a:t>se calculará</a:t>
            </a:r>
            <a:r>
              <a:rPr lang="es-ES" sz="2400" spc="-5" dirty="0" smtClean="0">
                <a:cs typeface="Times New Roman"/>
              </a:rPr>
              <a:t>.</a:t>
            </a:r>
            <a:endParaRPr lang="es-ES" sz="2400" dirty="0" smtClean="0">
              <a:cs typeface="Times New Roman"/>
            </a:endParaRPr>
          </a:p>
          <a:p>
            <a:pPr marL="12700" marR="186055" indent="220979" algn="just">
              <a:spcBef>
                <a:spcPts val="85"/>
              </a:spcBef>
              <a:buFont typeface="Symbol"/>
              <a:buChar char=""/>
              <a:tabLst>
                <a:tab pos="462280" algn="l"/>
              </a:tabLst>
            </a:pPr>
            <a:r>
              <a:rPr lang="es-ES" sz="2400" dirty="0" smtClean="0">
                <a:cs typeface="Times New Roman"/>
              </a:rPr>
              <a:t>Tipo de </a:t>
            </a:r>
            <a:r>
              <a:rPr lang="es-ES" sz="2400" spc="-5" dirty="0" smtClean="0">
                <a:cs typeface="Times New Roman"/>
              </a:rPr>
              <a:t>interruptor: </a:t>
            </a:r>
            <a:r>
              <a:rPr lang="es-ES" sz="2400" dirty="0" smtClean="0">
                <a:cs typeface="Times New Roman"/>
              </a:rPr>
              <a:t>interruptor </a:t>
            </a:r>
            <a:r>
              <a:rPr lang="es-ES" sz="2400" spc="-5" dirty="0" smtClean="0">
                <a:cs typeface="Times New Roman"/>
              </a:rPr>
              <a:t>aguas </a:t>
            </a:r>
            <a:r>
              <a:rPr lang="es-ES" sz="2400" dirty="0" smtClean="0">
                <a:cs typeface="Times New Roman"/>
              </a:rPr>
              <a:t>abajo del </a:t>
            </a:r>
            <a:r>
              <a:rPr lang="es-ES" sz="2400" spc="-5" dirty="0" smtClean="0">
                <a:cs typeface="Times New Roman"/>
              </a:rPr>
              <a:t>circuito equivalente en impedancias</a:t>
            </a:r>
            <a:r>
              <a:rPr lang="es-ES" sz="2400" spc="-5" dirty="0" smtClean="0">
                <a:cs typeface="Times New Roman"/>
              </a:rPr>
              <a:t>. </a:t>
            </a:r>
            <a:endParaRPr lang="es-ES" sz="2400" spc="-285" dirty="0" smtClean="0">
              <a:cs typeface="Times New Roman"/>
            </a:endParaRPr>
          </a:p>
          <a:p>
            <a:pPr marL="12700" marR="186055" algn="just">
              <a:spcBef>
                <a:spcPts val="85"/>
              </a:spcBef>
              <a:tabLst>
                <a:tab pos="462280" algn="l"/>
              </a:tabLst>
            </a:pPr>
            <a:r>
              <a:rPr lang="es-ES" sz="2400" dirty="0" smtClean="0">
                <a:cs typeface="Times New Roman"/>
              </a:rPr>
              <a:t>Los </a:t>
            </a:r>
            <a:r>
              <a:rPr lang="es-ES" sz="2400" spc="-5" dirty="0" smtClean="0">
                <a:cs typeface="Times New Roman"/>
              </a:rPr>
              <a:t>valores </a:t>
            </a:r>
            <a:r>
              <a:rPr lang="es-ES" sz="2400" dirty="0" smtClean="0">
                <a:cs typeface="Times New Roman"/>
              </a:rPr>
              <a:t>de las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resistencias</a:t>
            </a:r>
            <a:r>
              <a:rPr lang="es-ES" sz="2400" dirty="0" smtClean="0">
                <a:cs typeface="Times New Roman"/>
              </a:rPr>
              <a:t> e</a:t>
            </a:r>
            <a:r>
              <a:rPr lang="es-ES" sz="2400" spc="-5" dirty="0" smtClean="0">
                <a:cs typeface="Times New Roman"/>
              </a:rPr>
              <a:t> impedancias</a:t>
            </a:r>
            <a:r>
              <a:rPr lang="es-ES" sz="2400" dirty="0" smtClean="0">
                <a:cs typeface="Times New Roman"/>
              </a:rPr>
              <a:t> podrán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estar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entre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0,1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mΩ y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10.000 mΩ.</a:t>
            </a:r>
          </a:p>
          <a:p>
            <a:pPr marL="12700" marR="5080" algn="just"/>
            <a:endParaRPr sz="2400" dirty="0"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56756" y="927100"/>
            <a:ext cx="838200" cy="698499"/>
          </a:xfrm>
          <a:prstGeom prst="rect">
            <a:avLst/>
          </a:prstGeom>
        </p:spPr>
      </p:pic>
      <p:pic>
        <p:nvPicPr>
          <p:cNvPr id="10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38756" y="2451100"/>
            <a:ext cx="6629400" cy="6477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1638756" y="9537700"/>
            <a:ext cx="64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941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79: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la</a:t>
            </a:r>
            <a:r>
              <a:rPr lang="es-ES" sz="2400" b="1" i="1" spc="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impedancia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circuito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eléctrico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equivalente.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27953" y="469900"/>
            <a:ext cx="17868803" cy="308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45"/>
              </a:spcBef>
            </a:pPr>
            <a:endParaRPr sz="750" dirty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sz="2400" b="1" dirty="0">
                <a:cs typeface="Times New Roman"/>
              </a:rPr>
              <a:t>5.4.1.3.</a:t>
            </a:r>
            <a:r>
              <a:rPr sz="2400" b="1" spc="25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Circuitos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 smtClean="0">
                <a:cs typeface="Times New Roman"/>
              </a:rPr>
              <a:t>Finales</a:t>
            </a:r>
            <a:endParaRPr lang="es-ES" sz="2400" b="1" spc="-5" dirty="0" smtClean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endParaRPr lang="es-ES" sz="2400" b="1" spc="-5" dirty="0" smtClean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lang="es-ES" sz="2400" dirty="0" smtClean="0">
                <a:cs typeface="Times New Roman"/>
              </a:rPr>
              <a:t>La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tercera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fila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catálogo,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donde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sitúan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últimos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circuitos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hasta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donde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llega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err="1" smtClean="0">
                <a:cs typeface="Times New Roman"/>
              </a:rPr>
              <a:t>Simaris</a:t>
            </a:r>
            <a:r>
              <a:rPr lang="es-ES" sz="2400" spc="-5" dirty="0" smtClean="0">
                <a:cs typeface="Times New Roman"/>
              </a:rPr>
              <a:t>,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está compuesta </a:t>
            </a:r>
            <a:r>
              <a:rPr lang="es-ES" sz="2400" dirty="0" smtClean="0">
                <a:cs typeface="Times New Roman"/>
              </a:rPr>
              <a:t>por </a:t>
            </a:r>
            <a:r>
              <a:rPr lang="es-ES" sz="2400" spc="-5" dirty="0" smtClean="0">
                <a:cs typeface="Times New Roman"/>
              </a:rPr>
              <a:t>los </a:t>
            </a:r>
            <a:r>
              <a:rPr lang="es-ES" sz="2400" dirty="0" smtClean="0">
                <a:cs typeface="Times New Roman"/>
              </a:rPr>
              <a:t>ocho iconos </a:t>
            </a:r>
            <a:r>
              <a:rPr lang="es-ES" sz="2400" spc="-5" dirty="0" smtClean="0">
                <a:cs typeface="Times New Roman"/>
              </a:rPr>
              <a:t>marcados en </a:t>
            </a:r>
            <a:r>
              <a:rPr lang="es-ES" sz="2400" dirty="0" smtClean="0">
                <a:cs typeface="Times New Roman"/>
              </a:rPr>
              <a:t>verde </a:t>
            </a:r>
            <a:r>
              <a:rPr lang="es-ES" sz="2400" spc="-5" dirty="0" smtClean="0">
                <a:cs typeface="Times New Roman"/>
              </a:rPr>
              <a:t>en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Figura 80</a:t>
            </a:r>
            <a:r>
              <a:rPr lang="es-ES" sz="2400" dirty="0" smtClean="0">
                <a:cs typeface="Times New Roman"/>
              </a:rPr>
              <a:t>. Para situar </a:t>
            </a:r>
            <a:r>
              <a:rPr lang="es-ES" sz="2400" spc="-5" dirty="0" smtClean="0">
                <a:cs typeface="Times New Roman"/>
              </a:rPr>
              <a:t>cualquiera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estos </a:t>
            </a:r>
            <a:r>
              <a:rPr lang="es-ES" sz="2400" spc="-5" dirty="0" smtClean="0">
                <a:cs typeface="Times New Roman"/>
              </a:rPr>
              <a:t>elementos basta </a:t>
            </a:r>
            <a:r>
              <a:rPr lang="es-ES" sz="2400" dirty="0" smtClean="0">
                <a:cs typeface="Times New Roman"/>
              </a:rPr>
              <a:t>con </a:t>
            </a:r>
            <a:r>
              <a:rPr lang="es-ES" sz="2400" spc="-5" dirty="0" smtClean="0">
                <a:cs typeface="Times New Roman"/>
              </a:rPr>
              <a:t>situar el cursor </a:t>
            </a:r>
            <a:r>
              <a:rPr lang="es-ES" sz="2400" dirty="0" smtClean="0">
                <a:cs typeface="Times New Roman"/>
              </a:rPr>
              <a:t>sobre alguno de </a:t>
            </a:r>
            <a:r>
              <a:rPr lang="es-ES" sz="2400" spc="-5" dirty="0" smtClean="0">
                <a:cs typeface="Times New Roman"/>
              </a:rPr>
              <a:t>ellos, presionar el </a:t>
            </a:r>
            <a:r>
              <a:rPr lang="es-ES" sz="2400" dirty="0" smtClean="0">
                <a:cs typeface="Times New Roman"/>
              </a:rPr>
              <a:t>botón </a:t>
            </a:r>
            <a:r>
              <a:rPr lang="es-ES" sz="2400" spc="-5" dirty="0" smtClean="0">
                <a:cs typeface="Times New Roman"/>
              </a:rPr>
              <a:t>izquierdo del </a:t>
            </a:r>
            <a:r>
              <a:rPr lang="es-ES" sz="2400" spc="-5" dirty="0" smtClean="0">
                <a:cs typeface="Times New Roman"/>
              </a:rPr>
              <a:t>ratón, </a:t>
            </a:r>
            <a:r>
              <a:rPr lang="es-ES" sz="2400" dirty="0" smtClean="0">
                <a:cs typeface="Times New Roman"/>
              </a:rPr>
              <a:t>ir a la </a:t>
            </a:r>
            <a:r>
              <a:rPr lang="es-ES" sz="2400" spc="-5" dirty="0" smtClean="0">
                <a:cs typeface="Times New Roman"/>
              </a:rPr>
              <a:t>ventana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gráficos </a:t>
            </a:r>
            <a:r>
              <a:rPr lang="es-ES" sz="2400" dirty="0" smtClean="0">
                <a:cs typeface="Times New Roman"/>
              </a:rPr>
              <a:t>y </a:t>
            </a:r>
            <a:r>
              <a:rPr lang="es-ES" sz="2400" spc="-5" dirty="0" smtClean="0">
                <a:cs typeface="Times New Roman"/>
              </a:rPr>
              <a:t>buscar </a:t>
            </a:r>
            <a:r>
              <a:rPr lang="es-ES" sz="2400" dirty="0" smtClean="0">
                <a:cs typeface="Times New Roman"/>
              </a:rPr>
              <a:t>una </a:t>
            </a:r>
            <a:r>
              <a:rPr lang="es-ES" sz="2400" spc="-5" dirty="0" smtClean="0">
                <a:cs typeface="Times New Roman"/>
              </a:rPr>
              <a:t>ubicación permitida (marcada con </a:t>
            </a:r>
            <a:r>
              <a:rPr lang="es-ES" sz="2400" dirty="0" smtClean="0">
                <a:cs typeface="Times New Roman"/>
              </a:rPr>
              <a:t>cuadro </a:t>
            </a:r>
            <a:r>
              <a:rPr lang="es-ES" sz="2400" spc="-5" dirty="0" smtClean="0">
                <a:cs typeface="Times New Roman"/>
              </a:rPr>
              <a:t>amarillo</a:t>
            </a:r>
            <a:r>
              <a:rPr lang="es-ES" sz="2400" spc="-5" dirty="0" smtClean="0">
                <a:cs typeface="Times New Roman"/>
              </a:rPr>
              <a:t>) en alguno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los cuadros </a:t>
            </a:r>
            <a:r>
              <a:rPr lang="es-ES" sz="2400" dirty="0" smtClean="0">
                <a:cs typeface="Times New Roman"/>
              </a:rPr>
              <a:t>o </a:t>
            </a:r>
            <a:r>
              <a:rPr lang="es-ES" sz="2400" spc="-5" dirty="0" smtClean="0">
                <a:cs typeface="Times New Roman"/>
              </a:rPr>
              <a:t>barras previamente dibujados, </a:t>
            </a:r>
            <a:r>
              <a:rPr lang="es-ES" sz="2400" dirty="0" smtClean="0">
                <a:cs typeface="Times New Roman"/>
              </a:rPr>
              <a:t>después pulsar </a:t>
            </a:r>
            <a:r>
              <a:rPr lang="es-ES" sz="2400" dirty="0" smtClean="0">
                <a:cs typeface="Times New Roman"/>
              </a:rPr>
              <a:t>botón </a:t>
            </a:r>
            <a:r>
              <a:rPr lang="es-ES" sz="2400" spc="-5" dirty="0" smtClean="0">
                <a:cs typeface="Times New Roman"/>
              </a:rPr>
              <a:t>izquierdo </a:t>
            </a:r>
            <a:r>
              <a:rPr lang="es-ES" sz="2400" spc="-5" dirty="0" smtClean="0">
                <a:cs typeface="Times New Roman"/>
              </a:rPr>
              <a:t>del </a:t>
            </a:r>
            <a:r>
              <a:rPr lang="es-ES" sz="2400" dirty="0" smtClean="0">
                <a:cs typeface="Times New Roman"/>
              </a:rPr>
              <a:t>ratón sobre dicha </a:t>
            </a:r>
            <a:r>
              <a:rPr lang="es-ES" sz="2400" spc="-5" dirty="0" smtClean="0">
                <a:cs typeface="Times New Roman"/>
              </a:rPr>
              <a:t>ubicación </a:t>
            </a:r>
            <a:r>
              <a:rPr lang="es-ES" sz="2400" dirty="0" smtClean="0">
                <a:cs typeface="Times New Roman"/>
              </a:rPr>
              <a:t>y mantenerlo pulsado arrastrando </a:t>
            </a:r>
            <a:r>
              <a:rPr lang="es-ES" sz="2400" spc="-5" dirty="0" smtClean="0">
                <a:cs typeface="Times New Roman"/>
              </a:rPr>
              <a:t>hacia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dirección en </a:t>
            </a:r>
            <a:r>
              <a:rPr lang="es-ES" sz="2400" dirty="0" smtClean="0">
                <a:cs typeface="Times New Roman"/>
              </a:rPr>
              <a:t>la que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quiera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dibujar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circuito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final.</a:t>
            </a:r>
            <a:endParaRPr lang="es-ES" sz="2400" dirty="0" smtClean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endParaRPr sz="2400" dirty="0">
              <a:cs typeface="Times New Roman"/>
            </a:endParaRPr>
          </a:p>
        </p:txBody>
      </p:sp>
      <p:pic>
        <p:nvPicPr>
          <p:cNvPr id="9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18956" y="3565495"/>
            <a:ext cx="7924800" cy="54864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8180373" y="9309100"/>
            <a:ext cx="37247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80: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circuitos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finales.</a:t>
            </a: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13556" y="393700"/>
            <a:ext cx="11811000" cy="102925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Carga</a:t>
            </a:r>
            <a:r>
              <a:rPr sz="2400" b="1" u="sng" spc="-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Estacionaria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9525" algn="just"/>
            <a:r>
              <a:rPr sz="2400" spc="-5" dirty="0" err="1" smtClean="0">
                <a:cs typeface="Times New Roman"/>
              </a:rPr>
              <a:t>Seleccionando</a:t>
            </a:r>
            <a:r>
              <a:rPr sz="2400" spc="-3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4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icono</a:t>
            </a:r>
            <a:r>
              <a:rPr lang="es-ES" sz="2400" dirty="0" smtClean="0">
                <a:cs typeface="Times New Roman"/>
              </a:rPr>
              <a:t>  </a:t>
            </a:r>
            <a:r>
              <a:rPr sz="2400" dirty="0" smtClean="0">
                <a:cs typeface="Times New Roman"/>
              </a:rPr>
              <a:t>,</a:t>
            </a:r>
            <a:r>
              <a:rPr sz="2400" spc="-3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trata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uno</a:t>
            </a:r>
            <a:r>
              <a:rPr sz="2400" spc="-4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circuitos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finales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más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usado</a:t>
            </a:r>
            <a:r>
              <a:rPr sz="2400" spc="-4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ya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representa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a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mayoría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cargas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van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“colgar”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los </a:t>
            </a:r>
            <a:r>
              <a:rPr sz="2400" spc="-5" dirty="0">
                <a:cs typeface="Times New Roman"/>
              </a:rPr>
              <a:t>cuadros </a:t>
            </a:r>
            <a:r>
              <a:rPr sz="2400" dirty="0">
                <a:cs typeface="Times New Roman"/>
              </a:rPr>
              <a:t>con </a:t>
            </a:r>
            <a:r>
              <a:rPr sz="2400" spc="-5" dirty="0">
                <a:cs typeface="Times New Roman"/>
              </a:rPr>
              <a:t>excepción </a:t>
            </a:r>
            <a:r>
              <a:rPr sz="2400" dirty="0">
                <a:cs typeface="Times New Roman"/>
              </a:rPr>
              <a:t>de: </a:t>
            </a:r>
            <a:r>
              <a:rPr sz="2400" spc="-5" dirty="0">
                <a:cs typeface="Times New Roman"/>
              </a:rPr>
              <a:t>motores, </a:t>
            </a:r>
            <a:r>
              <a:rPr sz="2400" spc="-5" dirty="0" err="1" smtClean="0">
                <a:cs typeface="Times New Roman"/>
              </a:rPr>
              <a:t>sistemas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alimentación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ininterrumpida,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tomas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corriente,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cargadores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capacitivas.</a:t>
            </a:r>
          </a:p>
          <a:p>
            <a:pPr marL="12700" marR="6350" algn="just">
              <a:spcBef>
                <a:spcPts val="780"/>
              </a:spcBef>
            </a:pPr>
            <a:r>
              <a:rPr sz="2400" spc="-5" dirty="0">
                <a:cs typeface="Times New Roman"/>
              </a:rPr>
              <a:t>Una </a:t>
            </a:r>
            <a:r>
              <a:rPr sz="2400" dirty="0">
                <a:cs typeface="Times New Roman"/>
              </a:rPr>
              <a:t>vez </a:t>
            </a:r>
            <a:r>
              <a:rPr sz="2400" spc="-5" dirty="0">
                <a:cs typeface="Times New Roman"/>
              </a:rPr>
              <a:t>seleccionada </a:t>
            </a:r>
            <a:r>
              <a:rPr sz="2400" dirty="0">
                <a:cs typeface="Times New Roman"/>
              </a:rPr>
              <a:t>y posicionada la </a:t>
            </a:r>
            <a:r>
              <a:rPr sz="2400" spc="-5" dirty="0">
                <a:cs typeface="Times New Roman"/>
              </a:rPr>
              <a:t>carga estacionaria, se </a:t>
            </a:r>
            <a:r>
              <a:rPr sz="2400" dirty="0">
                <a:cs typeface="Times New Roman"/>
              </a:rPr>
              <a:t>abrirá la ventana de la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81</a:t>
            </a:r>
            <a:r>
              <a:rPr sz="2400" dirty="0" smtClean="0">
                <a:cs typeface="Times New Roman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con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varios</a:t>
            </a:r>
            <a:r>
              <a:rPr sz="2400" dirty="0">
                <a:cs typeface="Times New Roman"/>
              </a:rPr>
              <a:t> campos a</a:t>
            </a:r>
            <a:r>
              <a:rPr sz="2400" spc="-5" dirty="0">
                <a:cs typeface="Times New Roman"/>
              </a:rPr>
              <a:t> rellenar,</a:t>
            </a:r>
            <a:r>
              <a:rPr sz="2400" dirty="0">
                <a:cs typeface="Times New Roman"/>
              </a:rPr>
              <a:t> que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detallan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continuación:</a:t>
            </a:r>
            <a:endParaRPr sz="2400" dirty="0">
              <a:cs typeface="Times New Roman"/>
            </a:endParaRPr>
          </a:p>
          <a:p>
            <a:pPr marL="643255" indent="-229235" algn="just">
              <a:spcBef>
                <a:spcPts val="919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spc="-5" dirty="0">
                <a:cs typeface="Times New Roman"/>
              </a:rPr>
              <a:t>Configuración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sistema: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inmutable.</a:t>
            </a:r>
            <a:endParaRPr sz="2400" dirty="0">
              <a:cs typeface="Times New Roman"/>
            </a:endParaRPr>
          </a:p>
          <a:p>
            <a:pPr marL="643255" indent="-229235" algn="just">
              <a:spcBef>
                <a:spcPts val="25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dirty="0">
                <a:cs typeface="Times New Roman"/>
              </a:rPr>
              <a:t>Tipo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interruptor.</a:t>
            </a:r>
            <a:endParaRPr sz="2400" dirty="0">
              <a:cs typeface="Times New Roman"/>
            </a:endParaRPr>
          </a:p>
          <a:p>
            <a:pPr marL="643255" indent="-229235" algn="just">
              <a:spcBef>
                <a:spcPts val="35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dirty="0">
                <a:cs typeface="Times New Roman"/>
              </a:rPr>
              <a:t>Tipo de </a:t>
            </a:r>
            <a:r>
              <a:rPr sz="2400" spc="-5" dirty="0">
                <a:cs typeface="Times New Roman"/>
              </a:rPr>
              <a:t>conexión:</a:t>
            </a:r>
            <a:r>
              <a:rPr sz="2400" dirty="0">
                <a:cs typeface="Times New Roman"/>
              </a:rPr>
              <a:t> cables/línea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barras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(seleccionar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tipo de </a:t>
            </a:r>
            <a:r>
              <a:rPr sz="2400" spc="-5" dirty="0">
                <a:cs typeface="Times New Roman"/>
              </a:rPr>
              <a:t>barras</a:t>
            </a:r>
            <a:r>
              <a:rPr sz="2400" dirty="0">
                <a:cs typeface="Times New Roman"/>
              </a:rPr>
              <a:t> después).</a:t>
            </a:r>
          </a:p>
          <a:p>
            <a:pPr marL="643255" indent="-229235" algn="just">
              <a:spcBef>
                <a:spcPts val="30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dirty="0">
                <a:cs typeface="Times New Roman"/>
              </a:rPr>
              <a:t>Longitud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[m]: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obligatoria.</a:t>
            </a:r>
            <a:endParaRPr sz="2400" dirty="0">
              <a:cs typeface="Times New Roman"/>
            </a:endParaRPr>
          </a:p>
          <a:p>
            <a:pPr marL="643255" indent="-229235" algn="just">
              <a:spcBef>
                <a:spcPts val="25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dirty="0">
                <a:cs typeface="Times New Roman"/>
              </a:rPr>
              <a:t>Tipo de</a:t>
            </a:r>
            <a:r>
              <a:rPr sz="2400" spc="-5" dirty="0">
                <a:cs typeface="Times New Roman"/>
              </a:rPr>
              <a:t> interruptor: </a:t>
            </a:r>
            <a:r>
              <a:rPr sz="240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última</a:t>
            </a:r>
            <a:r>
              <a:rPr sz="2400" spc="-5" dirty="0">
                <a:cs typeface="Times New Roman"/>
              </a:rPr>
              <a:t> protección</a:t>
            </a:r>
            <a:r>
              <a:rPr sz="2400" dirty="0">
                <a:cs typeface="Times New Roman"/>
              </a:rPr>
              <a:t> antes de</a:t>
            </a:r>
            <a:r>
              <a:rPr sz="2400" spc="-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carga.</a:t>
            </a:r>
            <a:endParaRPr sz="2400" dirty="0">
              <a:cs typeface="Times New Roman"/>
            </a:endParaRPr>
          </a:p>
          <a:p>
            <a:pPr marL="643255" indent="-229235" algn="just">
              <a:spcBef>
                <a:spcPts val="20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spc="-5" dirty="0">
                <a:cs typeface="Times New Roman"/>
              </a:rPr>
              <a:t>Número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polos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(tipo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red): </a:t>
            </a:r>
            <a:r>
              <a:rPr sz="2400" dirty="0">
                <a:cs typeface="Times New Roman"/>
              </a:rPr>
              <a:t>puede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</a:t>
            </a:r>
            <a:endParaRPr sz="2400" dirty="0">
              <a:cs typeface="Times New Roman"/>
            </a:endParaRPr>
          </a:p>
          <a:p>
            <a:pPr marL="1002665" lvl="1" indent="-229235" algn="just">
              <a:buFont typeface="Courier New"/>
              <a:buChar char="o"/>
              <a:tabLst>
                <a:tab pos="1003300" algn="l"/>
              </a:tabLst>
            </a:pPr>
            <a:r>
              <a:rPr sz="2400" dirty="0">
                <a:cs typeface="Times New Roman"/>
              </a:rPr>
              <a:t>1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+N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: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monofásica.</a:t>
            </a:r>
            <a:endParaRPr sz="2400" dirty="0">
              <a:cs typeface="Times New Roman"/>
            </a:endParaRPr>
          </a:p>
          <a:p>
            <a:pPr marL="1002665" lvl="1" indent="-229235" algn="just">
              <a:buFont typeface="Courier New"/>
              <a:buChar char="o"/>
              <a:tabLst>
                <a:tab pos="1003300" algn="l"/>
              </a:tabLst>
            </a:pPr>
            <a:r>
              <a:rPr sz="2400" dirty="0">
                <a:cs typeface="Times New Roman"/>
              </a:rPr>
              <a:t>3:</a:t>
            </a:r>
            <a:r>
              <a:rPr sz="2400" spc="-5" dirty="0">
                <a:cs typeface="Times New Roman"/>
              </a:rPr>
              <a:t> trifásica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sin neutro.</a:t>
            </a:r>
            <a:endParaRPr sz="2400" dirty="0">
              <a:cs typeface="Times New Roman"/>
            </a:endParaRPr>
          </a:p>
          <a:p>
            <a:pPr marL="1002665" lvl="1" indent="-229235" algn="just">
              <a:buFont typeface="Courier New"/>
              <a:buChar char="o"/>
              <a:tabLst>
                <a:tab pos="1003300" algn="l"/>
              </a:tabLst>
            </a:pPr>
            <a:r>
              <a:rPr sz="2400" dirty="0">
                <a:cs typeface="Times New Roman"/>
              </a:rPr>
              <a:t>3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+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N: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trifásica con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neutro.</a:t>
            </a:r>
          </a:p>
          <a:p>
            <a:pPr marL="643255" marR="5080" indent="-228600" algn="just">
              <a:spcBef>
                <a:spcPts val="120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spc="-5" dirty="0">
                <a:cs typeface="Times New Roman"/>
              </a:rPr>
              <a:t>Corriente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nominal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[A]: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introducir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calculará</a:t>
            </a:r>
            <a:r>
              <a:rPr sz="2400" spc="8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automáticamente</a:t>
            </a:r>
            <a:r>
              <a:rPr sz="2400" spc="7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potencia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activa,</a:t>
            </a:r>
            <a:r>
              <a:rPr sz="2400" dirty="0">
                <a:cs typeface="Times New Roman"/>
              </a:rPr>
              <a:t> o </a:t>
            </a:r>
            <a:r>
              <a:rPr sz="2400" spc="-5" dirty="0">
                <a:cs typeface="Times New Roman"/>
              </a:rPr>
              <a:t>viceversa.</a:t>
            </a:r>
            <a:endParaRPr sz="2400" dirty="0">
              <a:cs typeface="Times New Roman"/>
            </a:endParaRPr>
          </a:p>
          <a:p>
            <a:pPr marL="643255" marR="5080" indent="-228600" algn="just">
              <a:spcBef>
                <a:spcPts val="80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spc="-5" dirty="0">
                <a:cs typeface="Times New Roman"/>
              </a:rPr>
              <a:t>Potencia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activa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[kW]: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calculada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base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corriente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nominal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introducir</a:t>
            </a:r>
            <a:r>
              <a:rPr sz="2400" spc="45" dirty="0">
                <a:cs typeface="Times New Roman"/>
              </a:rPr>
              <a:t> </a:t>
            </a:r>
            <a:r>
              <a:rPr sz="2400" spc="15" dirty="0" err="1">
                <a:cs typeface="Times New Roman"/>
              </a:rPr>
              <a:t>su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valor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manualmente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calculará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intensidad.</a:t>
            </a:r>
          </a:p>
          <a:p>
            <a:pPr marL="643255" marR="11430" indent="-228600" algn="just">
              <a:spcBef>
                <a:spcPts val="80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spc="-5" dirty="0">
                <a:cs typeface="Times New Roman"/>
              </a:rPr>
              <a:t>Cantidad: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número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cargas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mismas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características,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ahorra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tiempo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espacio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dibujo,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útil por </a:t>
            </a:r>
            <a:r>
              <a:rPr sz="2400" spc="-5" dirty="0">
                <a:cs typeface="Times New Roman"/>
              </a:rPr>
              <a:t>ejemplo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 luminarias</a:t>
            </a:r>
            <a:r>
              <a:rPr sz="2400" spc="-5" dirty="0" smtClean="0">
                <a:cs typeface="Times New Roman"/>
              </a:rPr>
              <a:t>.</a:t>
            </a:r>
            <a:endParaRPr lang="es-ES" sz="2400" spc="-5" dirty="0" smtClean="0">
              <a:cs typeface="Times New Roman"/>
            </a:endParaRPr>
          </a:p>
          <a:p>
            <a:pPr marL="643255" marR="5080" indent="-228600" algn="just">
              <a:spcBef>
                <a:spcPts val="265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lang="es-ES" sz="2400" dirty="0" smtClean="0">
                <a:cs typeface="Times New Roman"/>
              </a:rPr>
              <a:t>Punto</a:t>
            </a:r>
            <a:r>
              <a:rPr lang="es-ES" sz="2400" spc="9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8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instalación:</a:t>
            </a:r>
            <a:r>
              <a:rPr lang="es-ES" sz="2400" spc="9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dependiendo</a:t>
            </a:r>
            <a:r>
              <a:rPr lang="es-ES" sz="2400" spc="9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8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su</a:t>
            </a:r>
            <a:r>
              <a:rPr lang="es-ES" sz="2400" spc="9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situación</a:t>
            </a:r>
            <a:r>
              <a:rPr lang="es-ES" sz="2400" spc="9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le</a:t>
            </a:r>
            <a:r>
              <a:rPr lang="es-ES" sz="2400" spc="9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aplican</a:t>
            </a:r>
            <a:r>
              <a:rPr lang="es-ES" sz="2400" spc="9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diferentes</a:t>
            </a:r>
            <a:r>
              <a:rPr lang="es-ES" sz="2400" spc="9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normas</a:t>
            </a:r>
            <a:r>
              <a:rPr lang="es-ES" sz="2400" spc="1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 </a:t>
            </a:r>
            <a:r>
              <a:rPr lang="es-ES" sz="2400" dirty="0" smtClean="0">
                <a:cs typeface="Times New Roman"/>
              </a:rPr>
              <a:t>REBT</a:t>
            </a:r>
            <a:r>
              <a:rPr lang="es-ES" sz="2400" dirty="0" smtClean="0">
                <a:cs typeface="Times New Roman"/>
              </a:rPr>
              <a:t>.</a:t>
            </a:r>
          </a:p>
          <a:p>
            <a:pPr marL="684530" algn="just"/>
            <a:r>
              <a:rPr lang="es-ES" sz="2400" dirty="0" smtClean="0">
                <a:cs typeface="Courier New"/>
              </a:rPr>
              <a:t>o</a:t>
            </a:r>
            <a:r>
              <a:rPr lang="es-ES" sz="2400" spc="400" dirty="0" smtClean="0">
                <a:cs typeface="Courier New"/>
              </a:rPr>
              <a:t> </a:t>
            </a:r>
            <a:r>
              <a:rPr lang="es-ES" sz="2400" spc="-5" dirty="0" smtClean="0">
                <a:cs typeface="Times New Roman"/>
              </a:rPr>
              <a:t>Interior: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ITC-BT-19/20/21/22/23/24/25/26/27.</a:t>
            </a:r>
            <a:endParaRPr lang="es-ES" sz="2400" dirty="0" smtClean="0">
              <a:cs typeface="Times New Roman"/>
            </a:endParaRPr>
          </a:p>
          <a:p>
            <a:pPr marL="913130" lvl="1" indent="-229235" algn="just">
              <a:buFont typeface="Courier New"/>
              <a:buChar char="o"/>
              <a:tabLst>
                <a:tab pos="913765" algn="l"/>
              </a:tabLst>
            </a:pPr>
            <a:r>
              <a:rPr lang="es-ES" sz="2400" spc="-5" dirty="0" smtClean="0">
                <a:cs typeface="Times New Roman"/>
              </a:rPr>
              <a:t>Exterior: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ITC-BT-09.</a:t>
            </a:r>
            <a:endParaRPr lang="es-ES" sz="2400" dirty="0" smtClean="0">
              <a:cs typeface="Times New Roman"/>
            </a:endParaRPr>
          </a:p>
          <a:p>
            <a:pPr marL="913130" lvl="1" indent="-229235" algn="just">
              <a:buFont typeface="Courier New"/>
              <a:buChar char="o"/>
              <a:tabLst>
                <a:tab pos="913765" algn="l"/>
              </a:tabLst>
            </a:pPr>
            <a:r>
              <a:rPr lang="es-ES" sz="2400" dirty="0" smtClean="0">
                <a:cs typeface="Times New Roman"/>
              </a:rPr>
              <a:t>Ambiente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húmedo:</a:t>
            </a:r>
            <a:r>
              <a:rPr lang="es-ES" sz="2400" spc="-5" dirty="0" smtClean="0">
                <a:cs typeface="Times New Roman"/>
              </a:rPr>
              <a:t> ITC-BT-30/31.</a:t>
            </a:r>
            <a:endParaRPr lang="es-ES" sz="2400" dirty="0" smtClean="0">
              <a:cs typeface="Times New Roman"/>
            </a:endParaRPr>
          </a:p>
          <a:p>
            <a:pPr marL="643255" marR="11430" indent="-228600" algn="just">
              <a:spcBef>
                <a:spcPts val="80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endParaRPr sz="2400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0156" y="850900"/>
            <a:ext cx="737490" cy="609599"/>
          </a:xfrm>
          <a:prstGeom prst="rect">
            <a:avLst/>
          </a:prstGeom>
        </p:spPr>
      </p:pic>
      <p:pic>
        <p:nvPicPr>
          <p:cNvPr id="8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705556" y="1917700"/>
            <a:ext cx="5791200" cy="62484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1486356" y="8394700"/>
            <a:ext cx="6796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5768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81: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carga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estacionaria.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71073" y="317500"/>
            <a:ext cx="18001883" cy="28366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endParaRPr sz="800" b="1" dirty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Tomas</a:t>
            </a:r>
            <a:r>
              <a:rPr sz="2400" b="1" u="sng" spc="-1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-2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Corriente</a:t>
            </a:r>
            <a:endParaRPr lang="es-ES" sz="2400" b="1" u="sng" spc="-5" dirty="0" smtClean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endParaRPr lang="es-ES" sz="2400" u="sng" spc="-5" dirty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marR="7620" algn="just">
              <a:spcBef>
                <a:spcPts val="55"/>
              </a:spcBef>
            </a:pPr>
            <a:r>
              <a:rPr lang="es-ES" sz="2400" spc="-5" dirty="0" smtClean="0">
                <a:cs typeface="Times New Roman"/>
              </a:rPr>
              <a:t>Seleccionando el </a:t>
            </a:r>
            <a:r>
              <a:rPr lang="es-ES" sz="2400" dirty="0" smtClean="0">
                <a:cs typeface="Times New Roman"/>
              </a:rPr>
              <a:t>icono 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,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puede instalar una </a:t>
            </a:r>
            <a:r>
              <a:rPr lang="es-ES" sz="2400" spc="5" dirty="0" smtClean="0">
                <a:cs typeface="Times New Roman"/>
              </a:rPr>
              <a:t>toma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corriente </a:t>
            </a:r>
            <a:r>
              <a:rPr lang="es-ES" sz="2400" dirty="0" smtClean="0">
                <a:cs typeface="Times New Roman"/>
              </a:rPr>
              <a:t>para </a:t>
            </a:r>
            <a:r>
              <a:rPr lang="es-ES" sz="2400" spc="-5" dirty="0" smtClean="0">
                <a:cs typeface="Times New Roman"/>
              </a:rPr>
              <a:t>después disponer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ella </a:t>
            </a:r>
            <a:r>
              <a:rPr lang="es-ES" sz="2400" spc="-5" dirty="0" smtClean="0">
                <a:cs typeface="Times New Roman"/>
              </a:rPr>
              <a:t>cuando se </a:t>
            </a:r>
            <a:r>
              <a:rPr lang="es-ES" sz="2400" dirty="0" smtClean="0">
                <a:cs typeface="Times New Roman"/>
              </a:rPr>
              <a:t>quiera </a:t>
            </a:r>
            <a:r>
              <a:rPr lang="es-ES" sz="2400" spc="-5" dirty="0" smtClean="0">
                <a:cs typeface="Times New Roman"/>
              </a:rPr>
              <a:t>alimentar equipamiento variado </a:t>
            </a:r>
            <a:r>
              <a:rPr lang="es-ES" sz="2400" dirty="0" smtClean="0">
                <a:cs typeface="Times New Roman"/>
              </a:rPr>
              <a:t>que funcione </a:t>
            </a:r>
            <a:r>
              <a:rPr lang="es-ES" sz="2400" spc="-5" dirty="0" smtClean="0">
                <a:cs typeface="Times New Roman"/>
              </a:rPr>
              <a:t>en baja </a:t>
            </a:r>
            <a:r>
              <a:rPr lang="es-ES" sz="2400" dirty="0" smtClean="0">
                <a:cs typeface="Times New Roman"/>
              </a:rPr>
              <a:t>tensión </a:t>
            </a:r>
            <a:r>
              <a:rPr lang="es-ES" sz="2400" spc="-5" dirty="0" smtClean="0">
                <a:cs typeface="Times New Roman"/>
              </a:rPr>
              <a:t>como pueden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ser</a:t>
            </a:r>
            <a:r>
              <a:rPr lang="es-ES" sz="2400" dirty="0" smtClean="0">
                <a:cs typeface="Times New Roman"/>
              </a:rPr>
              <a:t> herramientas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albañilería,</a:t>
            </a:r>
            <a:r>
              <a:rPr lang="es-ES" sz="2400" dirty="0" smtClean="0">
                <a:cs typeface="Times New Roman"/>
              </a:rPr>
              <a:t> equipos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electrónicos,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electrodomésticos,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equipos hospitalarios</a:t>
            </a:r>
            <a:r>
              <a:rPr lang="es-ES" sz="2400" spc="-5" dirty="0" smtClean="0">
                <a:cs typeface="Times New Roman"/>
              </a:rPr>
              <a:t>, etc.</a:t>
            </a:r>
            <a:endParaRPr lang="es-ES" sz="2400" dirty="0" smtClean="0">
              <a:cs typeface="Times New Roman"/>
            </a:endParaRPr>
          </a:p>
          <a:p>
            <a:pPr marL="12700" marR="5080" algn="just">
              <a:spcBef>
                <a:spcPts val="805"/>
              </a:spcBef>
            </a:pPr>
            <a:r>
              <a:rPr lang="es-ES" sz="2400" spc="-5" dirty="0" smtClean="0">
                <a:cs typeface="Times New Roman"/>
              </a:rPr>
              <a:t>Una vez situada </a:t>
            </a:r>
            <a:r>
              <a:rPr lang="es-ES" sz="2400" dirty="0" smtClean="0">
                <a:cs typeface="Times New Roman"/>
              </a:rPr>
              <a:t>la toma </a:t>
            </a:r>
            <a:r>
              <a:rPr lang="es-ES" sz="2400" spc="-5" dirty="0" smtClean="0">
                <a:cs typeface="Times New Roman"/>
              </a:rPr>
              <a:t>en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ventana gráfica, aparecerá </a:t>
            </a:r>
            <a:r>
              <a:rPr lang="es-ES" sz="2400" dirty="0" smtClean="0">
                <a:cs typeface="Times New Roman"/>
              </a:rPr>
              <a:t>una </a:t>
            </a:r>
            <a:r>
              <a:rPr lang="es-ES" sz="2400" spc="-5" dirty="0" smtClean="0">
                <a:cs typeface="Times New Roman"/>
              </a:rPr>
              <a:t>ventana </a:t>
            </a:r>
            <a:r>
              <a:rPr lang="es-ES" sz="2400" dirty="0" smtClean="0">
                <a:cs typeface="Times New Roman"/>
              </a:rPr>
              <a:t>como la de la </a:t>
            </a:r>
            <a:r>
              <a:rPr lang="es-ES" sz="2400" spc="-5" dirty="0" smtClean="0">
                <a:cs typeface="Times New Roman"/>
                <a:hlinkClick r:id="rId2" action="ppaction://hlinksldjump"/>
              </a:rPr>
              <a:t>Figura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82</a:t>
            </a:r>
            <a:r>
              <a:rPr lang="es-ES" sz="2400" dirty="0" smtClean="0">
                <a:cs typeface="Times New Roman"/>
              </a:rPr>
              <a:t>, </a:t>
            </a:r>
            <a:r>
              <a:rPr lang="es-ES" sz="2400" spc="-5" dirty="0" smtClean="0">
                <a:cs typeface="Times New Roman"/>
              </a:rPr>
              <a:t>con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mismos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campos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5" dirty="0" smtClean="0">
                <a:cs typeface="Times New Roman"/>
              </a:rPr>
              <a:t> los</a:t>
            </a:r>
            <a:r>
              <a:rPr lang="es-ES" sz="2400" dirty="0" smtClean="0">
                <a:cs typeface="Times New Roman"/>
              </a:rPr>
              <a:t> de la </a:t>
            </a:r>
            <a:r>
              <a:rPr lang="es-ES" sz="2400" spc="-5" dirty="0" smtClean="0">
                <a:cs typeface="Times New Roman"/>
              </a:rPr>
              <a:t>carga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estacionaria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vista anteriormente</a:t>
            </a:r>
            <a:r>
              <a:rPr lang="es-ES" sz="2400" dirty="0" smtClean="0">
                <a:latin typeface="Times New Roman"/>
                <a:cs typeface="Times New Roman"/>
              </a:rPr>
              <a:t>.</a:t>
            </a:r>
          </a:p>
          <a:p>
            <a:pPr marL="12700">
              <a:spcBef>
                <a:spcPts val="5"/>
              </a:spcBef>
            </a:pPr>
            <a:endParaRPr sz="2400" dirty="0"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356" y="1082039"/>
            <a:ext cx="549530" cy="611632"/>
          </a:xfrm>
          <a:prstGeom prst="rect">
            <a:avLst/>
          </a:prstGeom>
        </p:spPr>
      </p:pic>
      <p:sp>
        <p:nvSpPr>
          <p:cNvPr id="11" name="object 4"/>
          <p:cNvSpPr txBox="1"/>
          <p:nvPr/>
        </p:nvSpPr>
        <p:spPr>
          <a:xfrm>
            <a:off x="5228614" y="9842500"/>
            <a:ext cx="86868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82:</a:t>
            </a:r>
            <a:r>
              <a:rPr sz="24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características</a:t>
            </a:r>
            <a:r>
              <a:rPr sz="24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de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las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tomas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de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corriente.</a:t>
            </a:r>
            <a:endParaRPr sz="2400" b="1" dirty="0">
              <a:cs typeface="Times New Roman"/>
            </a:endParaRPr>
          </a:p>
        </p:txBody>
      </p:sp>
      <p:pic>
        <p:nvPicPr>
          <p:cNvPr id="12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85756" y="3136900"/>
            <a:ext cx="6019800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3556" y="241300"/>
            <a:ext cx="17983200" cy="7299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Motor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5715" algn="just">
              <a:spcBef>
                <a:spcPts val="760"/>
              </a:spcBef>
            </a:pPr>
            <a:r>
              <a:rPr sz="2400" spc="-5" dirty="0">
                <a:cs typeface="Times New Roman"/>
              </a:rPr>
              <a:t>Seleccionando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icono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,</a:t>
            </a:r>
            <a:r>
              <a:rPr sz="2400" spc="1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se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dibujará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motor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circuito.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Aparecerá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ventana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83</a:t>
            </a:r>
            <a:r>
              <a:rPr sz="2400" dirty="0" smtClean="0">
                <a:cs typeface="Times New Roman"/>
                <a:hlinkClick r:id="rId2" action="ppaction://hlinksldjump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teniendo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que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rellenar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 campos</a:t>
            </a:r>
            <a:r>
              <a:rPr sz="2400" dirty="0">
                <a:cs typeface="Times New Roman"/>
              </a:rPr>
              <a:t> que </a:t>
            </a:r>
            <a:r>
              <a:rPr sz="2400" spc="-10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detallan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continuación:</a:t>
            </a:r>
            <a:endParaRPr sz="2400" dirty="0">
              <a:cs typeface="Times New Roman"/>
            </a:endParaRPr>
          </a:p>
          <a:p>
            <a:pPr marL="469265" indent="-228600" algn="just">
              <a:spcBef>
                <a:spcPts val="910"/>
              </a:spcBef>
              <a:buFont typeface="Symbol"/>
              <a:buChar char=""/>
              <a:tabLst>
                <a:tab pos="469900" algn="l"/>
              </a:tabLst>
            </a:pPr>
            <a:r>
              <a:rPr sz="2400" dirty="0">
                <a:cs typeface="Times New Roman"/>
              </a:rPr>
              <a:t>Tipo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motor: </a:t>
            </a:r>
            <a:r>
              <a:rPr sz="2400" spc="-5" dirty="0">
                <a:cs typeface="Times New Roman"/>
              </a:rPr>
              <a:t>aparecerán dos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opciones.</a:t>
            </a:r>
            <a:endParaRPr sz="2400" dirty="0">
              <a:cs typeface="Times New Roman"/>
            </a:endParaRPr>
          </a:p>
          <a:p>
            <a:pPr marL="926465" marR="5080" indent="-228600" algn="just">
              <a:spcBef>
                <a:spcPts val="65"/>
              </a:spcBef>
            </a:pPr>
            <a:r>
              <a:rPr sz="2400" dirty="0">
                <a:cs typeface="Courier New"/>
              </a:rPr>
              <a:t>o </a:t>
            </a:r>
            <a:r>
              <a:rPr sz="2400" spc="-5" dirty="0">
                <a:cs typeface="Times New Roman"/>
              </a:rPr>
              <a:t>Protección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motor: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la forma más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sencilla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conectar un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motor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instalación</a:t>
            </a:r>
            <a:r>
              <a:rPr sz="2400" spc="-5" dirty="0">
                <a:cs typeface="Times New Roman"/>
              </a:rPr>
              <a:t>,</a:t>
            </a:r>
            <a:r>
              <a:rPr sz="2400" dirty="0">
                <a:cs typeface="Times New Roman"/>
              </a:rPr>
              <a:t> y sitúa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conocido </a:t>
            </a:r>
            <a:r>
              <a:rPr sz="2400" spc="-5" dirty="0">
                <a:cs typeface="Times New Roman"/>
              </a:rPr>
              <a:t>como</a:t>
            </a:r>
            <a:r>
              <a:rPr sz="2400" dirty="0">
                <a:cs typeface="Times New Roman"/>
              </a:rPr>
              <a:t> guardamotor, que no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más que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combinación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un </a:t>
            </a:r>
            <a:r>
              <a:rPr sz="2400" spc="-5" dirty="0">
                <a:cs typeface="Times New Roman"/>
              </a:rPr>
              <a:t>relé térmico </a:t>
            </a:r>
            <a:r>
              <a:rPr sz="2400" dirty="0">
                <a:cs typeface="Times New Roman"/>
              </a:rPr>
              <a:t>más un </a:t>
            </a:r>
            <a:r>
              <a:rPr sz="2400" spc="-5" dirty="0">
                <a:cs typeface="Times New Roman"/>
              </a:rPr>
              <a:t>contactor adaptados </a:t>
            </a:r>
            <a:r>
              <a:rPr sz="2400" dirty="0">
                <a:cs typeface="Times New Roman"/>
              </a:rPr>
              <a:t>a la </a:t>
            </a:r>
            <a:r>
              <a:rPr sz="2400" spc="-5" dirty="0" err="1">
                <a:cs typeface="Times New Roman"/>
              </a:rPr>
              <a:t>potencia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motor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quiere proteger. </a:t>
            </a:r>
            <a:r>
              <a:rPr sz="2400" dirty="0">
                <a:cs typeface="Times New Roman"/>
              </a:rPr>
              <a:t>Siendo </a:t>
            </a:r>
            <a:r>
              <a:rPr sz="2400" spc="-5" dirty="0">
                <a:cs typeface="Times New Roman"/>
              </a:rPr>
              <a:t>el relé </a:t>
            </a:r>
            <a:r>
              <a:rPr sz="2400" dirty="0">
                <a:cs typeface="Times New Roman"/>
              </a:rPr>
              <a:t>térmico </a:t>
            </a:r>
            <a:r>
              <a:rPr sz="2400" spc="-5" dirty="0">
                <a:cs typeface="Times New Roman"/>
              </a:rPr>
              <a:t>regulable </a:t>
            </a:r>
            <a:r>
              <a:rPr sz="2400" dirty="0">
                <a:cs typeface="Times New Roman"/>
              </a:rPr>
              <a:t>entre </a:t>
            </a:r>
            <a:r>
              <a:rPr sz="2400" dirty="0" err="1" smtClean="0">
                <a:cs typeface="Times New Roman"/>
              </a:rPr>
              <a:t>ciertos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valores</a:t>
            </a:r>
            <a:r>
              <a:rPr sz="2400" spc="-5" dirty="0">
                <a:cs typeface="Times New Roman"/>
              </a:rPr>
              <a:t>.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Este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elemento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protege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motor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frente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cortocircuitos,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sobrecargas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algunos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casos frente </a:t>
            </a:r>
            <a:r>
              <a:rPr sz="2400" dirty="0">
                <a:cs typeface="Times New Roman"/>
              </a:rPr>
              <a:t>a faltas de fase. El porqué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esta </a:t>
            </a:r>
            <a:r>
              <a:rPr sz="2400" dirty="0">
                <a:cs typeface="Times New Roman"/>
              </a:rPr>
              <a:t>aparamenta </a:t>
            </a:r>
            <a:r>
              <a:rPr sz="2400" spc="-5" dirty="0">
                <a:cs typeface="Times New Roman"/>
              </a:rPr>
              <a:t>en </a:t>
            </a:r>
            <a:r>
              <a:rPr sz="2400" dirty="0" err="1">
                <a:cs typeface="Times New Roman"/>
              </a:rPr>
              <a:t>lugar</a:t>
            </a:r>
            <a:r>
              <a:rPr sz="240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magnetotérmico común es debido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las altas </a:t>
            </a:r>
            <a:r>
              <a:rPr sz="2400" spc="-5" dirty="0" err="1">
                <a:cs typeface="Times New Roman"/>
              </a:rPr>
              <a:t>sobreintensidades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transitorias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usuales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el arranque de motores, </a:t>
            </a:r>
            <a:r>
              <a:rPr sz="2400" dirty="0">
                <a:cs typeface="Times New Roman"/>
              </a:rPr>
              <a:t>que podrían </a:t>
            </a:r>
            <a:r>
              <a:rPr sz="2400" spc="-5" dirty="0">
                <a:cs typeface="Times New Roman"/>
              </a:rPr>
              <a:t>disparar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protección </a:t>
            </a:r>
            <a:r>
              <a:rPr sz="2400" dirty="0" err="1">
                <a:cs typeface="Times New Roman"/>
              </a:rPr>
              <a:t>común</a:t>
            </a:r>
            <a:r>
              <a:rPr sz="2400" dirty="0" smtClean="0">
                <a:cs typeface="Times New Roman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imposibilitando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funcionamiento</a:t>
            </a:r>
            <a:r>
              <a:rPr sz="2400" dirty="0">
                <a:cs typeface="Times New Roman"/>
              </a:rPr>
              <a:t> del motor</a:t>
            </a:r>
            <a:r>
              <a:rPr sz="2400" dirty="0" smtClean="0">
                <a:cs typeface="Times New Roman"/>
              </a:rPr>
              <a:t>.</a:t>
            </a:r>
            <a:endParaRPr lang="es-ES" sz="2400" dirty="0" smtClean="0">
              <a:cs typeface="Times New Roman"/>
            </a:endParaRPr>
          </a:p>
          <a:p>
            <a:pPr marL="926465" marR="5080" indent="-228600" algn="just">
              <a:spcBef>
                <a:spcPts val="180"/>
              </a:spcBef>
            </a:pPr>
            <a:r>
              <a:rPr lang="es-ES" sz="2400" dirty="0" smtClean="0">
                <a:cs typeface="Courier New"/>
              </a:rPr>
              <a:t>o </a:t>
            </a:r>
            <a:r>
              <a:rPr lang="es-ES" sz="2400" spc="-5" dirty="0" smtClean="0">
                <a:cs typeface="Times New Roman"/>
              </a:rPr>
              <a:t>Combinación </a:t>
            </a:r>
            <a:r>
              <a:rPr lang="es-ES" sz="2400" dirty="0" smtClean="0">
                <a:cs typeface="Times New Roman"/>
              </a:rPr>
              <a:t>de arranque para motor: </a:t>
            </a:r>
            <a:r>
              <a:rPr lang="es-ES" sz="2400" spc="-5" dirty="0" smtClean="0">
                <a:cs typeface="Times New Roman"/>
              </a:rPr>
              <a:t>el </a:t>
            </a:r>
            <a:r>
              <a:rPr lang="es-ES" sz="2400" dirty="0" smtClean="0">
                <a:cs typeface="Times New Roman"/>
              </a:rPr>
              <a:t>seleccionar </a:t>
            </a:r>
            <a:r>
              <a:rPr lang="es-ES" sz="2400" spc="-5" dirty="0" smtClean="0">
                <a:cs typeface="Times New Roman"/>
              </a:rPr>
              <a:t>esta </a:t>
            </a:r>
            <a:r>
              <a:rPr lang="es-ES" sz="2400" dirty="0" smtClean="0">
                <a:cs typeface="Times New Roman"/>
              </a:rPr>
              <a:t>opción </a:t>
            </a:r>
            <a:r>
              <a:rPr lang="es-ES" sz="2400" spc="-5" dirty="0" smtClean="0">
                <a:cs typeface="Times New Roman"/>
              </a:rPr>
              <a:t>nos </a:t>
            </a:r>
            <a:r>
              <a:rPr lang="es-ES" sz="2400" dirty="0" smtClean="0">
                <a:cs typeface="Times New Roman"/>
              </a:rPr>
              <a:t>conducirá </a:t>
            </a:r>
            <a:r>
              <a:rPr lang="es-ES" sz="2400" spc="-5" dirty="0" smtClean="0">
                <a:cs typeface="Times New Roman"/>
              </a:rPr>
              <a:t>después </a:t>
            </a:r>
            <a:r>
              <a:rPr lang="es-ES" sz="2400" dirty="0" smtClean="0">
                <a:cs typeface="Times New Roman"/>
              </a:rPr>
              <a:t>a una ventana posterior, </a:t>
            </a:r>
            <a:r>
              <a:rPr lang="es-ES" sz="2400" spc="-5" dirty="0" smtClean="0">
                <a:cs typeface="Times New Roman"/>
              </a:rPr>
              <a:t>ver </a:t>
            </a:r>
            <a:r>
              <a:rPr lang="es-ES" sz="2400" spc="-5" dirty="0" smtClean="0">
                <a:cs typeface="Times New Roman"/>
                <a:hlinkClick r:id="rId3" action="ppaction://hlinksldjump"/>
              </a:rPr>
              <a:t>Figura </a:t>
            </a:r>
            <a:r>
              <a:rPr lang="es-ES" sz="2400" dirty="0" smtClean="0">
                <a:cs typeface="Times New Roman"/>
                <a:hlinkClick r:id="rId3" action="ppaction://hlinksldjump"/>
              </a:rPr>
              <a:t>84. </a:t>
            </a:r>
            <a:r>
              <a:rPr lang="es-ES" sz="2400" dirty="0" smtClean="0">
                <a:cs typeface="Times New Roman"/>
              </a:rPr>
              <a:t>Donde </a:t>
            </a:r>
            <a:r>
              <a:rPr lang="es-ES" sz="2400" spc="-5" dirty="0" err="1" smtClean="0">
                <a:cs typeface="Times New Roman"/>
              </a:rPr>
              <a:t>Simaris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posibilita </a:t>
            </a:r>
            <a:r>
              <a:rPr lang="es-ES" sz="2400" spc="-5" dirty="0" smtClean="0">
                <a:cs typeface="Times New Roman"/>
              </a:rPr>
              <a:t>elegir entre</a:t>
            </a:r>
            <a:r>
              <a:rPr lang="es-ES" sz="2400" spc="-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serie</a:t>
            </a:r>
            <a:r>
              <a:rPr lang="es-ES" sz="2400" spc="-7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-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métodos</a:t>
            </a:r>
            <a:r>
              <a:rPr lang="es-ES" sz="2400" spc="-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para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arranque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</a:t>
            </a:r>
            <a:r>
              <a:rPr lang="es-ES" sz="2400" spc="-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-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verá</a:t>
            </a:r>
            <a:r>
              <a:rPr lang="es-ES" sz="2400" spc="-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continuación.</a:t>
            </a:r>
            <a:endParaRPr lang="es-ES" sz="2400" dirty="0" smtClean="0">
              <a:cs typeface="Times New Roman"/>
            </a:endParaRPr>
          </a:p>
          <a:p>
            <a:pPr marL="469265" indent="-228600" algn="just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400" dirty="0" smtClean="0">
                <a:cs typeface="Times New Roman"/>
              </a:rPr>
              <a:t>Tipo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interruptor: </a:t>
            </a:r>
            <a:r>
              <a:rPr lang="es-ES" sz="2400" dirty="0" smtClean="0">
                <a:cs typeface="Times New Roman"/>
              </a:rPr>
              <a:t>dependerá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 </a:t>
            </a:r>
            <a:r>
              <a:rPr lang="es-ES" sz="2400" dirty="0" smtClean="0">
                <a:cs typeface="Times New Roman"/>
              </a:rPr>
              <a:t>tipo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elegido.</a:t>
            </a: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400" dirty="0" smtClean="0">
                <a:cs typeface="Times New Roman"/>
              </a:rPr>
              <a:t>Tipo de</a:t>
            </a:r>
            <a:r>
              <a:rPr lang="es-ES" sz="2400" spc="-5" dirty="0" smtClean="0">
                <a:cs typeface="Times New Roman"/>
              </a:rPr>
              <a:t> conexión: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cable/línea </a:t>
            </a:r>
            <a:r>
              <a:rPr lang="es-ES" sz="2400" dirty="0" smtClean="0">
                <a:cs typeface="Times New Roman"/>
              </a:rPr>
              <a:t>o </a:t>
            </a:r>
            <a:r>
              <a:rPr lang="es-ES" sz="2400" spc="-5" dirty="0" smtClean="0">
                <a:cs typeface="Times New Roman"/>
              </a:rPr>
              <a:t>barras.</a:t>
            </a:r>
            <a:endParaRPr lang="es-ES" sz="2400" dirty="0" smtClean="0">
              <a:cs typeface="Times New Roman"/>
            </a:endParaRPr>
          </a:p>
          <a:p>
            <a:pPr marL="469265" indent="-228600" algn="just">
              <a:spcBef>
                <a:spcPts val="4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400" dirty="0" smtClean="0">
                <a:cs typeface="Times New Roman"/>
              </a:rPr>
              <a:t>Longitud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[m].</a:t>
            </a:r>
            <a:endParaRPr lang="es-ES" sz="2400" dirty="0" smtClean="0">
              <a:cs typeface="Times New Roman"/>
            </a:endParaRPr>
          </a:p>
          <a:p>
            <a:pPr marL="469265" indent="-228600" algn="just">
              <a:spcBef>
                <a:spcPts val="2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400" dirty="0" smtClean="0">
                <a:cs typeface="Times New Roman"/>
              </a:rPr>
              <a:t>Tipo de </a:t>
            </a:r>
            <a:r>
              <a:rPr lang="es-ES" sz="2400" spc="-5" dirty="0" smtClean="0">
                <a:cs typeface="Times New Roman"/>
              </a:rPr>
              <a:t>interruptor:</a:t>
            </a:r>
            <a:r>
              <a:rPr lang="es-ES" sz="2400" dirty="0" smtClean="0">
                <a:cs typeface="Times New Roman"/>
              </a:rPr>
              <a:t> solo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opción</a:t>
            </a:r>
            <a:r>
              <a:rPr lang="es-ES" sz="2400" dirty="0" smtClean="0">
                <a:cs typeface="Times New Roman"/>
              </a:rPr>
              <a:t> 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interruptor.</a:t>
            </a:r>
            <a:endParaRPr lang="es-ES" sz="2400" dirty="0" smtClean="0">
              <a:cs typeface="Times New Roman"/>
            </a:endParaRP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400" spc="-5" dirty="0" smtClean="0">
                <a:cs typeface="Times New Roman"/>
              </a:rPr>
              <a:t>Potencia mecánica </a:t>
            </a:r>
            <a:r>
              <a:rPr lang="es-ES" sz="2400" dirty="0" smtClean="0">
                <a:cs typeface="Times New Roman"/>
              </a:rPr>
              <a:t>[kW]: </a:t>
            </a:r>
            <a:r>
              <a:rPr lang="es-ES" sz="2400" spc="-5" dirty="0" smtClean="0">
                <a:cs typeface="Times New Roman"/>
              </a:rPr>
              <a:t>hasta</a:t>
            </a:r>
            <a:r>
              <a:rPr lang="es-ES" sz="2400" dirty="0" smtClean="0">
                <a:cs typeface="Times New Roman"/>
              </a:rPr>
              <a:t> 250</a:t>
            </a:r>
            <a:r>
              <a:rPr lang="es-ES" sz="2400" spc="-5" dirty="0" smtClean="0">
                <a:cs typeface="Times New Roman"/>
              </a:rPr>
              <a:t> kW.</a:t>
            </a:r>
            <a:endParaRPr lang="es-ES" sz="2400" dirty="0" smtClean="0">
              <a:cs typeface="Times New Roman"/>
            </a:endParaRP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400" spc="-5" dirty="0" smtClean="0">
                <a:cs typeface="Times New Roman"/>
              </a:rPr>
              <a:t>Cantidad: </a:t>
            </a:r>
            <a:r>
              <a:rPr lang="es-ES" sz="2400" dirty="0" smtClean="0">
                <a:cs typeface="Times New Roman"/>
              </a:rPr>
              <a:t>hasta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999 </a:t>
            </a:r>
            <a:r>
              <a:rPr lang="es-ES" sz="2400" spc="-5" dirty="0" smtClean="0">
                <a:cs typeface="Times New Roman"/>
              </a:rPr>
              <a:t>motores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iguales.</a:t>
            </a:r>
            <a:endParaRPr lang="es-ES" sz="2400" dirty="0" smtClean="0">
              <a:cs typeface="Times New Roman"/>
            </a:endParaRPr>
          </a:p>
          <a:p>
            <a:pPr marL="926465" marR="5080" indent="-228600" algn="just">
              <a:spcBef>
                <a:spcPts val="65"/>
              </a:spcBef>
            </a:pPr>
            <a:endParaRPr sz="2400" dirty="0">
              <a:cs typeface="Times New Roman"/>
            </a:endParaRPr>
          </a:p>
        </p:txBody>
      </p:sp>
      <p:pic>
        <p:nvPicPr>
          <p:cNvPr id="7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71956" y="5041900"/>
            <a:ext cx="5334000" cy="53340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8209756" y="6448831"/>
            <a:ext cx="152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83:conexión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del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motor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al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circuito.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7"/>
          <p:cNvSpPr txBox="1"/>
          <p:nvPr/>
        </p:nvSpPr>
        <p:spPr>
          <a:xfrm>
            <a:off x="513556" y="165100"/>
            <a:ext cx="11430000" cy="10520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875"/>
              </a:spcBef>
            </a:pPr>
            <a:r>
              <a:rPr sz="2400" dirty="0" smtClean="0">
                <a:cs typeface="Times New Roman"/>
              </a:rPr>
              <a:t>Si</a:t>
            </a:r>
            <a:r>
              <a:rPr sz="2400" spc="-5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ha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seleccionado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opción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“combinación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arranque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motor”,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parte</a:t>
            </a:r>
            <a:r>
              <a:rPr sz="2400" spc="-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inferior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6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ventana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aparecerá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opción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“siguiente”, </a:t>
            </a:r>
            <a:r>
              <a:rPr sz="2400" dirty="0">
                <a:cs typeface="Times New Roman"/>
              </a:rPr>
              <a:t>que conducirá a una </a:t>
            </a:r>
            <a:r>
              <a:rPr sz="2400" spc="-5" dirty="0">
                <a:cs typeface="Times New Roman"/>
              </a:rPr>
              <a:t>segunda ventana, </a:t>
            </a:r>
            <a:r>
              <a:rPr sz="2400" dirty="0">
                <a:cs typeface="Times New Roman"/>
              </a:rPr>
              <a:t>ver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84</a:t>
            </a:r>
            <a:r>
              <a:rPr sz="2400" dirty="0">
                <a:cs typeface="Times New Roman"/>
              </a:rPr>
              <a:t>. </a:t>
            </a:r>
            <a:r>
              <a:rPr sz="2400" dirty="0" err="1" smtClean="0">
                <a:cs typeface="Times New Roman"/>
              </a:rPr>
              <a:t>Donde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 </a:t>
            </a:r>
            <a:r>
              <a:rPr sz="2400" spc="-5" dirty="0">
                <a:cs typeface="Times New Roman"/>
              </a:rPr>
              <a:t>podrán</a:t>
            </a:r>
            <a:r>
              <a:rPr sz="2400" dirty="0">
                <a:cs typeface="Times New Roman"/>
              </a:rPr>
              <a:t> configurar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campos:</a:t>
            </a:r>
            <a:endParaRPr sz="2400" dirty="0">
              <a:cs typeface="Times New Roman"/>
            </a:endParaRPr>
          </a:p>
          <a:p>
            <a:pPr marL="461645" indent="-229235" algn="just">
              <a:spcBef>
                <a:spcPts val="940"/>
              </a:spcBef>
              <a:buFont typeface="Symbol"/>
              <a:buChar char=""/>
              <a:tabLst>
                <a:tab pos="462280" algn="l"/>
              </a:tabLst>
            </a:pPr>
            <a:r>
              <a:rPr sz="2400" dirty="0">
                <a:cs typeface="Times New Roman"/>
              </a:rPr>
              <a:t>Tipo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montaje:</a:t>
            </a:r>
            <a:endParaRPr sz="2400" dirty="0">
              <a:cs typeface="Times New Roman"/>
            </a:endParaRPr>
          </a:p>
          <a:p>
            <a:pPr marL="731520" marR="9525" lvl="1" indent="-228600" algn="just">
              <a:spcBef>
                <a:spcPts val="65"/>
              </a:spcBef>
              <a:buFont typeface="Courier New"/>
              <a:buChar char="o"/>
              <a:tabLst>
                <a:tab pos="732155" algn="l"/>
              </a:tabLst>
            </a:pPr>
            <a:r>
              <a:rPr sz="2400" dirty="0">
                <a:cs typeface="Times New Roman"/>
              </a:rPr>
              <a:t>Con fusible: añade fusible </a:t>
            </a:r>
            <a:r>
              <a:rPr sz="2400" spc="-5" dirty="0">
                <a:cs typeface="Times New Roman"/>
              </a:rPr>
              <a:t>al </a:t>
            </a:r>
            <a:r>
              <a:rPr sz="2400" dirty="0">
                <a:cs typeface="Times New Roman"/>
              </a:rPr>
              <a:t>primer interruptor de la anterior ventana, </a:t>
            </a:r>
            <a:r>
              <a:rPr sz="2400" dirty="0" smtClean="0">
                <a:cs typeface="Times New Roman"/>
              </a:rPr>
              <a:t>mayor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protección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Sin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fusible.</a:t>
            </a:r>
            <a:endParaRPr sz="2400" dirty="0">
              <a:cs typeface="Times New Roman"/>
            </a:endParaRPr>
          </a:p>
          <a:p>
            <a:pPr marL="461645" indent="-229235" algn="just">
              <a:spcBef>
                <a:spcPts val="25"/>
              </a:spcBef>
              <a:buFont typeface="Symbol"/>
              <a:buChar char=""/>
              <a:tabLst>
                <a:tab pos="462280" algn="l"/>
              </a:tabLst>
            </a:pPr>
            <a:r>
              <a:rPr sz="2400" dirty="0">
                <a:cs typeface="Times New Roman"/>
              </a:rPr>
              <a:t>Tipo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montaje:</a:t>
            </a:r>
            <a:endParaRPr sz="2400" dirty="0">
              <a:cs typeface="Times New Roman"/>
            </a:endParaRPr>
          </a:p>
          <a:p>
            <a:pPr marL="731520" marR="6985" lvl="1" indent="-228600" algn="just">
              <a:spcBef>
                <a:spcPts val="65"/>
              </a:spcBef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Arranque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directo: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añade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interruptor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serie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ya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tenía</a:t>
            </a:r>
            <a:r>
              <a:rPr sz="2400" spc="5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seleccionado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anterior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ventana.</a:t>
            </a:r>
            <a:endParaRPr sz="2400" dirty="0">
              <a:cs typeface="Times New Roman"/>
            </a:endParaRPr>
          </a:p>
          <a:p>
            <a:pPr algn="just">
              <a:spcBef>
                <a:spcPts val="5"/>
              </a:spcBef>
            </a:pPr>
            <a:r>
              <a:rPr sz="2400" spc="-5" dirty="0">
                <a:cs typeface="Times New Roman"/>
              </a:rPr>
              <a:t>Inversor: usa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variador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inversor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frecuencia, para cambiar </a:t>
            </a:r>
            <a:r>
              <a:rPr sz="2400" dirty="0">
                <a:cs typeface="Times New Roman"/>
              </a:rPr>
              <a:t>la </a:t>
            </a:r>
            <a:r>
              <a:rPr sz="2400" dirty="0" err="1">
                <a:cs typeface="Times New Roman"/>
              </a:rPr>
              <a:t>velocidad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desde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cero </a:t>
            </a:r>
            <a:r>
              <a:rPr sz="2400" spc="-5" dirty="0">
                <a:cs typeface="Times New Roman"/>
              </a:rPr>
              <a:t>hasta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nominal </a:t>
            </a:r>
            <a:r>
              <a:rPr sz="2400" dirty="0">
                <a:cs typeface="Times New Roman"/>
              </a:rPr>
              <a:t>máxima </a:t>
            </a:r>
            <a:r>
              <a:rPr sz="2400" spc="-5" dirty="0">
                <a:cs typeface="Times New Roman"/>
              </a:rPr>
              <a:t>del </a:t>
            </a:r>
            <a:r>
              <a:rPr sz="2400" dirty="0">
                <a:cs typeface="Times New Roman"/>
              </a:rPr>
              <a:t>motor de </a:t>
            </a:r>
            <a:r>
              <a:rPr sz="2400" spc="-5" dirty="0">
                <a:cs typeface="Times New Roman"/>
              </a:rPr>
              <a:t>inducción asíncrono </a:t>
            </a:r>
            <a:r>
              <a:rPr sz="2400" dirty="0">
                <a:cs typeface="Times New Roman"/>
              </a:rPr>
              <a:t>trifásico </a:t>
            </a:r>
            <a:r>
              <a:rPr sz="2400" spc="-5" dirty="0">
                <a:cs typeface="Times New Roman"/>
              </a:rPr>
              <a:t>(</a:t>
            </a:r>
            <a:r>
              <a:rPr sz="2400" spc="-5" dirty="0" err="1" smtClean="0">
                <a:cs typeface="Times New Roman"/>
              </a:rPr>
              <a:t>en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motores</a:t>
            </a:r>
            <a:r>
              <a:rPr sz="2400" spc="6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monofásicos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todos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puede),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esta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variación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velocidad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puede</a:t>
            </a:r>
            <a:r>
              <a:rPr lang="es-ES" sz="2400" spc="-5" dirty="0" smtClean="0">
                <a:cs typeface="Times New Roman"/>
              </a:rPr>
              <a:t> realizar manualmente </a:t>
            </a:r>
            <a:r>
              <a:rPr lang="es-ES" sz="2400" dirty="0" smtClean="0">
                <a:cs typeface="Times New Roman"/>
              </a:rPr>
              <a:t>girando una perilla o </a:t>
            </a:r>
            <a:r>
              <a:rPr lang="es-ES" sz="2400" spc="-5" dirty="0" smtClean="0">
                <a:cs typeface="Times New Roman"/>
              </a:rPr>
              <a:t>con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 </a:t>
            </a:r>
            <a:r>
              <a:rPr lang="es-ES" sz="2400" dirty="0" smtClean="0">
                <a:cs typeface="Times New Roman"/>
              </a:rPr>
              <a:t>botones </a:t>
            </a:r>
            <a:r>
              <a:rPr lang="es-ES" sz="2400" spc="-5" dirty="0" smtClean="0">
                <a:cs typeface="Times New Roman"/>
              </a:rPr>
              <a:t>en el </a:t>
            </a:r>
            <a:r>
              <a:rPr lang="es-ES" sz="2400" dirty="0" err="1" smtClean="0">
                <a:cs typeface="Times New Roman"/>
              </a:rPr>
              <a:t>display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 inversor</a:t>
            </a:r>
            <a:r>
              <a:rPr lang="es-ES" sz="2400" spc="-5" dirty="0" smtClean="0">
                <a:cs typeface="Times New Roman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hasta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alcanzar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5" dirty="0" smtClean="0">
                <a:cs typeface="Times New Roman"/>
              </a:rPr>
              <a:t> velocidad,</a:t>
            </a:r>
            <a:r>
              <a:rPr lang="es-ES" sz="2400" dirty="0" smtClean="0">
                <a:cs typeface="Times New Roman"/>
              </a:rPr>
              <a:t> 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frecuencia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deseada.</a:t>
            </a:r>
            <a:endParaRPr lang="es-ES" sz="2400" dirty="0" smtClean="0">
              <a:cs typeface="Times New Roman"/>
            </a:endParaRPr>
          </a:p>
          <a:p>
            <a:pPr marL="510540" indent="-229235" algn="just">
              <a:buFont typeface="Courier New"/>
              <a:buChar char="o"/>
              <a:tabLst>
                <a:tab pos="511175" algn="l"/>
              </a:tabLst>
            </a:pPr>
            <a:r>
              <a:rPr lang="es-ES" sz="2400" spc="-5" dirty="0" smtClean="0">
                <a:cs typeface="Times New Roman"/>
              </a:rPr>
              <a:t>Arranque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estrella-triángulo.</a:t>
            </a:r>
          </a:p>
          <a:p>
            <a:pPr marL="510540" marR="5080" indent="-228600" algn="just">
              <a:spcBef>
                <a:spcPts val="65"/>
              </a:spcBef>
              <a:buFont typeface="Courier New"/>
              <a:buChar char="o"/>
              <a:tabLst>
                <a:tab pos="511175" algn="l"/>
              </a:tabLst>
            </a:pPr>
            <a:r>
              <a:rPr lang="es-ES" sz="2400" spc="-5" dirty="0" smtClean="0">
                <a:cs typeface="Times New Roman"/>
              </a:rPr>
              <a:t>Arranque Suave: usando tiristores </a:t>
            </a:r>
            <a:r>
              <a:rPr lang="es-ES" sz="2400" dirty="0" smtClean="0">
                <a:cs typeface="Times New Roman"/>
              </a:rPr>
              <a:t>(o un </a:t>
            </a:r>
            <a:r>
              <a:rPr lang="es-ES" sz="2400" spc="-5" dirty="0" err="1" smtClean="0">
                <a:cs typeface="Times New Roman"/>
              </a:rPr>
              <a:t>triac</a:t>
            </a:r>
            <a:r>
              <a:rPr lang="es-ES" sz="2400" spc="-5" dirty="0" smtClean="0">
                <a:cs typeface="Times New Roman"/>
              </a:rPr>
              <a:t>), retrasando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entrada </a:t>
            </a:r>
            <a:r>
              <a:rPr lang="es-ES" sz="2400" spc="5" dirty="0" smtClean="0">
                <a:cs typeface="Times New Roman"/>
              </a:rPr>
              <a:t>del </a:t>
            </a:r>
            <a:r>
              <a:rPr lang="es-ES" sz="2400" dirty="0" err="1" smtClean="0">
                <a:cs typeface="Times New Roman"/>
              </a:rPr>
              <a:t>tristor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 cada </a:t>
            </a:r>
            <a:r>
              <a:rPr lang="es-ES" sz="2400" dirty="0" smtClean="0">
                <a:cs typeface="Times New Roman"/>
              </a:rPr>
              <a:t>periodo, </a:t>
            </a:r>
            <a:r>
              <a:rPr lang="es-ES" sz="2400" spc="-5" dirty="0" smtClean="0">
                <a:cs typeface="Times New Roman"/>
              </a:rPr>
              <a:t>es </a:t>
            </a:r>
            <a:r>
              <a:rPr lang="es-ES" sz="2400" dirty="0" smtClean="0">
                <a:cs typeface="Times New Roman"/>
              </a:rPr>
              <a:t>posible </a:t>
            </a:r>
            <a:r>
              <a:rPr lang="es-ES" sz="2400" spc="-5" dirty="0" smtClean="0">
                <a:cs typeface="Times New Roman"/>
              </a:rPr>
              <a:t>reducir </a:t>
            </a:r>
            <a:r>
              <a:rPr lang="es-ES" sz="2400" dirty="0" smtClean="0">
                <a:cs typeface="Times New Roman"/>
              </a:rPr>
              <a:t>la tensión RMS </a:t>
            </a:r>
            <a:r>
              <a:rPr lang="es-ES" sz="2400" spc="-5" dirty="0" smtClean="0">
                <a:cs typeface="Times New Roman"/>
              </a:rPr>
              <a:t>aplicada al </a:t>
            </a:r>
            <a:r>
              <a:rPr lang="es-ES" sz="2400" spc="-5" dirty="0" err="1" smtClean="0">
                <a:cs typeface="Times New Roman"/>
              </a:rPr>
              <a:t>estátor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del </a:t>
            </a:r>
            <a:r>
              <a:rPr lang="es-ES" sz="2400" dirty="0" smtClean="0">
                <a:cs typeface="Times New Roman"/>
              </a:rPr>
              <a:t>motor</a:t>
            </a:r>
            <a:r>
              <a:rPr lang="es-ES" sz="2400" dirty="0" smtClean="0">
                <a:cs typeface="Times New Roman"/>
              </a:rPr>
              <a:t>, método </a:t>
            </a:r>
            <a:r>
              <a:rPr lang="es-ES" sz="2400" spc="-5" dirty="0" smtClean="0">
                <a:cs typeface="Times New Roman"/>
              </a:rPr>
              <a:t>usado en ventiladores </a:t>
            </a:r>
            <a:r>
              <a:rPr lang="es-ES" sz="2400" dirty="0" smtClean="0">
                <a:cs typeface="Times New Roman"/>
              </a:rPr>
              <a:t>y bombas. La desventaja </a:t>
            </a:r>
            <a:r>
              <a:rPr lang="es-ES" sz="2400" spc="-5" dirty="0" smtClean="0">
                <a:cs typeface="Times New Roman"/>
              </a:rPr>
              <a:t>es </a:t>
            </a:r>
            <a:r>
              <a:rPr lang="es-ES" sz="2400" dirty="0" smtClean="0">
                <a:cs typeface="Times New Roman"/>
              </a:rPr>
              <a:t>que </a:t>
            </a:r>
            <a:r>
              <a:rPr lang="es-ES" sz="2400" spc="-5" dirty="0" smtClean="0">
                <a:cs typeface="Times New Roman"/>
              </a:rPr>
              <a:t>tiene </a:t>
            </a:r>
            <a:r>
              <a:rPr lang="es-ES" sz="2400" spc="5" dirty="0" smtClean="0">
                <a:cs typeface="Times New Roman"/>
              </a:rPr>
              <a:t>un </a:t>
            </a:r>
            <a:r>
              <a:rPr lang="es-ES" sz="2400" spc="-5" dirty="0" smtClean="0">
                <a:cs typeface="Times New Roman"/>
              </a:rPr>
              <a:t>rango reducido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variación </a:t>
            </a:r>
            <a:r>
              <a:rPr lang="es-ES" sz="2400" dirty="0" smtClean="0">
                <a:cs typeface="Times New Roman"/>
              </a:rPr>
              <a:t>de la </a:t>
            </a:r>
            <a:r>
              <a:rPr lang="es-ES" sz="2400" spc="-5" dirty="0" smtClean="0">
                <a:cs typeface="Times New Roman"/>
              </a:rPr>
              <a:t>velocidad, </a:t>
            </a:r>
            <a:r>
              <a:rPr lang="es-ES" sz="2400" dirty="0" smtClean="0">
                <a:cs typeface="Times New Roman"/>
              </a:rPr>
              <a:t>y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aplica para potencias </a:t>
            </a:r>
            <a:r>
              <a:rPr lang="es-ES" sz="2400" spc="-5" dirty="0" smtClean="0">
                <a:cs typeface="Times New Roman"/>
              </a:rPr>
              <a:t>mecánicas </a:t>
            </a:r>
            <a:r>
              <a:rPr lang="es-ES" sz="2400" dirty="0" smtClean="0">
                <a:cs typeface="Times New Roman"/>
              </a:rPr>
              <a:t>más </a:t>
            </a:r>
            <a:r>
              <a:rPr lang="es-ES" sz="2400" spc="-5" dirty="0" smtClean="0">
                <a:cs typeface="Times New Roman"/>
              </a:rPr>
              <a:t>reducidas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otros métodos de</a:t>
            </a:r>
            <a:r>
              <a:rPr lang="es-ES" sz="2400" spc="-5" dirty="0" smtClean="0">
                <a:cs typeface="Times New Roman"/>
              </a:rPr>
              <a:t> arranque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motores.</a:t>
            </a:r>
            <a:endParaRPr lang="es-ES" sz="2400" dirty="0" smtClean="0">
              <a:cs typeface="Times New Roman"/>
            </a:endParaRPr>
          </a:p>
          <a:p>
            <a:pPr marL="240665" marR="9525" indent="-228600" algn="just">
              <a:spcBef>
                <a:spcPts val="85"/>
              </a:spcBef>
              <a:buFont typeface="Symbol"/>
              <a:buChar char=""/>
              <a:tabLst>
                <a:tab pos="241300" algn="l"/>
              </a:tabLst>
            </a:pPr>
            <a:r>
              <a:rPr lang="es-ES" sz="2400" dirty="0" smtClean="0">
                <a:cs typeface="Times New Roman"/>
              </a:rPr>
              <a:t>Tipo de </a:t>
            </a:r>
            <a:r>
              <a:rPr lang="es-ES" sz="2400" spc="-5" dirty="0" smtClean="0">
                <a:cs typeface="Times New Roman"/>
              </a:rPr>
              <a:t>coordinación: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coordinación en </a:t>
            </a:r>
            <a:r>
              <a:rPr lang="es-ES" sz="2400" dirty="0" smtClean="0">
                <a:cs typeface="Times New Roman"/>
              </a:rPr>
              <a:t>una salida a motor </a:t>
            </a:r>
            <a:r>
              <a:rPr lang="es-ES" sz="2400" spc="-5" dirty="0" smtClean="0">
                <a:cs typeface="Times New Roman"/>
              </a:rPr>
              <a:t>se refiere </a:t>
            </a:r>
            <a:r>
              <a:rPr lang="es-ES" sz="2400" dirty="0" smtClean="0">
                <a:cs typeface="Times New Roman"/>
              </a:rPr>
              <a:t>a la </a:t>
            </a:r>
            <a:r>
              <a:rPr lang="es-ES" sz="2400" spc="-5" dirty="0" err="1" smtClean="0">
                <a:cs typeface="Times New Roman"/>
              </a:rPr>
              <a:t>aparamenta</a:t>
            </a:r>
            <a:r>
              <a:rPr lang="es-ES" sz="2400" spc="-5" dirty="0" smtClean="0">
                <a:cs typeface="Times New Roman"/>
              </a:rPr>
              <a:t> utilizada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para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protección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personas</a:t>
            </a:r>
            <a:r>
              <a:rPr lang="es-ES" sz="2400" dirty="0" smtClean="0">
                <a:cs typeface="Times New Roman"/>
              </a:rPr>
              <a:t> y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elementos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circuito,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frente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 funcionamiento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éste.</a:t>
            </a:r>
          </a:p>
          <a:p>
            <a:pPr marL="510540" marR="9525" lvl="1" indent="-228600" algn="just">
              <a:spcBef>
                <a:spcPts val="5"/>
              </a:spcBef>
              <a:buFont typeface="Courier New"/>
              <a:buChar char="o"/>
              <a:tabLst>
                <a:tab pos="511175" algn="l"/>
              </a:tabLst>
            </a:pPr>
            <a:r>
              <a:rPr lang="es-ES" sz="2400" dirty="0" smtClean="0">
                <a:cs typeface="Times New Roman"/>
              </a:rPr>
              <a:t>Tipo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1: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establece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bajo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condición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cortocircuito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no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deben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causar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daños </a:t>
            </a:r>
            <a:r>
              <a:rPr lang="es-ES" sz="2400" dirty="0" smtClean="0">
                <a:cs typeface="Times New Roman"/>
              </a:rPr>
              <a:t>a </a:t>
            </a:r>
            <a:r>
              <a:rPr lang="es-ES" sz="2400" spc="-5" dirty="0" smtClean="0">
                <a:cs typeface="Times New Roman"/>
              </a:rPr>
              <a:t>las personas </a:t>
            </a:r>
            <a:r>
              <a:rPr lang="es-ES" sz="2400" dirty="0" smtClean="0">
                <a:cs typeface="Times New Roman"/>
              </a:rPr>
              <a:t>ni a la instalación, </a:t>
            </a:r>
            <a:r>
              <a:rPr lang="es-ES" sz="2400" spc="-5" dirty="0" smtClean="0">
                <a:cs typeface="Times New Roman"/>
              </a:rPr>
              <a:t>pero los </a:t>
            </a:r>
            <a:r>
              <a:rPr lang="es-ES" sz="2400" dirty="0" smtClean="0">
                <a:cs typeface="Times New Roman"/>
              </a:rPr>
              <a:t>dispositivos de </a:t>
            </a:r>
            <a:r>
              <a:rPr lang="es-ES" sz="2400" spc="-5" dirty="0" smtClean="0">
                <a:cs typeface="Times New Roman"/>
              </a:rPr>
              <a:t>maniobra </a:t>
            </a:r>
            <a:r>
              <a:rPr lang="es-ES" sz="2400" spc="-5" dirty="0" smtClean="0">
                <a:cs typeface="Times New Roman"/>
              </a:rPr>
              <a:t>afectados deberán </a:t>
            </a:r>
            <a:r>
              <a:rPr lang="es-ES" sz="2400" spc="-5" dirty="0" smtClean="0">
                <a:cs typeface="Times New Roman"/>
              </a:rPr>
              <a:t>repararse </a:t>
            </a:r>
            <a:r>
              <a:rPr lang="es-ES" sz="2400" dirty="0" smtClean="0">
                <a:cs typeface="Times New Roman"/>
              </a:rPr>
              <a:t>o </a:t>
            </a:r>
            <a:r>
              <a:rPr lang="es-ES" sz="2400" spc="-5" dirty="0" smtClean="0">
                <a:cs typeface="Times New Roman"/>
              </a:rPr>
              <a:t>reemplazarse </a:t>
            </a:r>
            <a:r>
              <a:rPr lang="es-ES" sz="2400" dirty="0" smtClean="0">
                <a:cs typeface="Times New Roman"/>
              </a:rPr>
              <a:t>para continuar volver </a:t>
            </a:r>
            <a:r>
              <a:rPr lang="es-ES" sz="2400" spc="-5" dirty="0" smtClean="0">
                <a:cs typeface="Times New Roman"/>
              </a:rPr>
              <a:t>al servicio. Es decir, </a:t>
            </a:r>
            <a:r>
              <a:rPr lang="es-ES" sz="2400" dirty="0" smtClean="0">
                <a:cs typeface="Times New Roman"/>
              </a:rPr>
              <a:t>se </a:t>
            </a:r>
            <a:r>
              <a:rPr lang="es-ES" sz="2400" spc="-5" dirty="0" smtClean="0">
                <a:cs typeface="Times New Roman"/>
              </a:rPr>
              <a:t>interrumpe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trabajo</a:t>
            </a:r>
            <a:r>
              <a:rPr lang="es-ES" sz="2400" dirty="0" smtClean="0">
                <a:cs typeface="Times New Roman"/>
              </a:rPr>
              <a:t> del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motor.</a:t>
            </a:r>
            <a:endParaRPr sz="2400" dirty="0">
              <a:cs typeface="Times New Roman"/>
            </a:endParaRPr>
          </a:p>
        </p:txBody>
      </p:sp>
      <p:pic>
        <p:nvPicPr>
          <p:cNvPr id="12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248356" y="1841500"/>
            <a:ext cx="6172200" cy="6172200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9809956" y="8608437"/>
            <a:ext cx="950277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1643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84: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configuración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arranque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motor.</a:t>
            </a:r>
            <a:endParaRPr lang="es-ES" sz="2400" b="1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lang="es-ES"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7"/>
          <p:cNvSpPr txBox="1"/>
          <p:nvPr/>
        </p:nvSpPr>
        <p:spPr>
          <a:xfrm>
            <a:off x="513556" y="165100"/>
            <a:ext cx="11430000" cy="7425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0540" marR="8255" lvl="1" indent="-228600" algn="just">
              <a:buFont typeface="Courier New"/>
              <a:buChar char="o"/>
              <a:tabLst>
                <a:tab pos="511175" algn="l"/>
              </a:tabLst>
            </a:pPr>
            <a:r>
              <a:rPr lang="es-ES" sz="2400" dirty="0" smtClean="0">
                <a:cs typeface="Times New Roman"/>
              </a:rPr>
              <a:t>Tipo 2: </a:t>
            </a:r>
            <a:r>
              <a:rPr lang="es-ES" sz="2400" spc="-5" dirty="0" smtClean="0">
                <a:cs typeface="Times New Roman"/>
              </a:rPr>
              <a:t>establece que, </a:t>
            </a:r>
            <a:r>
              <a:rPr lang="es-ES" sz="2400" dirty="0" smtClean="0">
                <a:cs typeface="Times New Roman"/>
              </a:rPr>
              <a:t>bajo una </a:t>
            </a:r>
            <a:r>
              <a:rPr lang="es-ES" sz="2400" spc="-5" dirty="0" smtClean="0">
                <a:cs typeface="Times New Roman"/>
              </a:rPr>
              <a:t>condición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cortocircuito, </a:t>
            </a:r>
            <a:r>
              <a:rPr lang="es-ES" sz="2400" dirty="0" smtClean="0">
                <a:cs typeface="Times New Roman"/>
              </a:rPr>
              <a:t>no </a:t>
            </a:r>
            <a:r>
              <a:rPr lang="es-ES" sz="2400" spc="-5" dirty="0" smtClean="0">
                <a:cs typeface="Times New Roman"/>
              </a:rPr>
              <a:t>se deben </a:t>
            </a:r>
            <a:r>
              <a:rPr lang="es-ES" sz="2400" spc="-5" dirty="0" smtClean="0">
                <a:cs typeface="Times New Roman"/>
              </a:rPr>
              <a:t>generar daños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las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personas</a:t>
            </a:r>
            <a:r>
              <a:rPr lang="es-ES" sz="2400" dirty="0" smtClean="0">
                <a:cs typeface="Times New Roman"/>
              </a:rPr>
              <a:t> ni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instalación,</a:t>
            </a:r>
            <a:r>
              <a:rPr lang="es-ES" sz="2400" dirty="0" smtClean="0">
                <a:cs typeface="Times New Roman"/>
              </a:rPr>
              <a:t> pero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elementos</a:t>
            </a:r>
            <a:r>
              <a:rPr lang="es-ES" sz="2400" dirty="0" smtClean="0">
                <a:cs typeface="Times New Roman"/>
              </a:rPr>
              <a:t> coordinados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 arrancador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deben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seguir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funcionando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correctamente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garantizando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así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continuidad del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servicio.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El</a:t>
            </a:r>
            <a:r>
              <a:rPr lang="es-ES" sz="2400" spc="8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arranque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suave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este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tipo</a:t>
            </a:r>
            <a:r>
              <a:rPr lang="es-ES" sz="2400" spc="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coordinación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</a:t>
            </a:r>
            <a:r>
              <a:rPr lang="es-ES" sz="2400" spc="8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inviable</a:t>
            </a:r>
            <a:r>
              <a:rPr lang="es-ES" sz="2400" spc="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menos de </a:t>
            </a:r>
            <a:r>
              <a:rPr lang="es-ES" sz="2400" dirty="0" smtClean="0">
                <a:cs typeface="Times New Roman"/>
              </a:rPr>
              <a:t>que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usen fusibles </a:t>
            </a:r>
            <a:r>
              <a:rPr lang="es-ES" sz="2400" spc="-5" dirty="0" smtClean="0">
                <a:cs typeface="Times New Roman"/>
              </a:rPr>
              <a:t>ultrarrápidos </a:t>
            </a:r>
            <a:r>
              <a:rPr lang="es-ES" sz="2400" dirty="0" smtClean="0">
                <a:cs typeface="Times New Roman"/>
              </a:rPr>
              <a:t>para </a:t>
            </a:r>
            <a:r>
              <a:rPr lang="es-ES" sz="2400" spc="-5" dirty="0" smtClean="0">
                <a:cs typeface="Times New Roman"/>
              </a:rPr>
              <a:t>proteger los tiristores, </a:t>
            </a:r>
            <a:r>
              <a:rPr lang="es-ES" sz="2400" dirty="0" smtClean="0">
                <a:cs typeface="Times New Roman"/>
              </a:rPr>
              <a:t>y por </a:t>
            </a:r>
            <a:r>
              <a:rPr lang="es-ES" sz="2400" spc="-5" dirty="0" smtClean="0">
                <a:cs typeface="Times New Roman"/>
              </a:rPr>
              <a:t>ello </a:t>
            </a:r>
            <a:r>
              <a:rPr lang="es-ES" sz="2400" spc="-5" dirty="0" err="1" smtClean="0">
                <a:cs typeface="Times New Roman"/>
              </a:rPr>
              <a:t>Simaris</a:t>
            </a:r>
            <a:r>
              <a:rPr lang="es-ES" sz="2400" spc="-5" dirty="0" smtClean="0">
                <a:cs typeface="Times New Roman"/>
              </a:rPr>
              <a:t> directamente </a:t>
            </a:r>
            <a:r>
              <a:rPr lang="es-ES" sz="2400" dirty="0" smtClean="0">
                <a:cs typeface="Times New Roman"/>
              </a:rPr>
              <a:t>prohíbe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esta</a:t>
            </a:r>
            <a:r>
              <a:rPr lang="es-ES" sz="2400" spc="-5" dirty="0" smtClean="0">
                <a:cs typeface="Times New Roman"/>
              </a:rPr>
              <a:t> combinación.</a:t>
            </a:r>
            <a:endParaRPr lang="es-ES" sz="2400" dirty="0" smtClean="0">
              <a:cs typeface="Times New Roman"/>
            </a:endParaRPr>
          </a:p>
          <a:p>
            <a:pPr marL="240665" marR="5715" indent="-228600" algn="just">
              <a:spcBef>
                <a:spcPts val="85"/>
              </a:spcBef>
              <a:buFont typeface="Symbol"/>
              <a:buChar char=""/>
              <a:tabLst>
                <a:tab pos="241300" algn="l"/>
              </a:tabLst>
            </a:pPr>
            <a:r>
              <a:rPr lang="es-ES" sz="2400" spc="-5" dirty="0" smtClean="0">
                <a:cs typeface="Times New Roman"/>
              </a:rPr>
              <a:t>Relé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sobrecarga: son </a:t>
            </a:r>
            <a:r>
              <a:rPr lang="es-ES" sz="2400" dirty="0" smtClean="0">
                <a:cs typeface="Times New Roman"/>
              </a:rPr>
              <a:t>dispositivos </a:t>
            </a:r>
            <a:r>
              <a:rPr lang="es-ES" sz="2400" spc="-5" dirty="0" smtClean="0">
                <a:cs typeface="Times New Roman"/>
              </a:rPr>
              <a:t>para </a:t>
            </a:r>
            <a:r>
              <a:rPr lang="es-ES" sz="2400" dirty="0" smtClean="0">
                <a:cs typeface="Times New Roman"/>
              </a:rPr>
              <a:t>proteger </a:t>
            </a:r>
            <a:r>
              <a:rPr lang="es-ES" sz="2400" spc="-5" dirty="0" smtClean="0">
                <a:cs typeface="Times New Roman"/>
              </a:rPr>
              <a:t>los motores en </a:t>
            </a:r>
            <a:r>
              <a:rPr lang="es-ES" sz="2400" dirty="0" smtClean="0">
                <a:cs typeface="Times New Roman"/>
              </a:rPr>
              <a:t>caso de que </a:t>
            </a:r>
            <a:r>
              <a:rPr lang="es-ES" sz="2400" spc="-5" dirty="0" smtClean="0">
                <a:cs typeface="Times New Roman"/>
              </a:rPr>
              <a:t>haya </a:t>
            </a:r>
            <a:r>
              <a:rPr lang="es-ES" sz="2400" dirty="0" smtClean="0">
                <a:cs typeface="Times New Roman"/>
              </a:rPr>
              <a:t>una </a:t>
            </a:r>
            <a:r>
              <a:rPr lang="es-ES" sz="2400" spc="-5" dirty="0" smtClean="0">
                <a:cs typeface="Times New Roman"/>
              </a:rPr>
              <a:t>sobretensión </a:t>
            </a:r>
            <a:r>
              <a:rPr lang="es-ES" sz="2400" dirty="0" smtClean="0">
                <a:cs typeface="Times New Roman"/>
              </a:rPr>
              <a:t>o un </a:t>
            </a:r>
            <a:r>
              <a:rPr lang="es-ES" sz="2400" spc="-5" dirty="0" smtClean="0">
                <a:cs typeface="Times New Roman"/>
              </a:rPr>
              <a:t>fallo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fase.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Hay</a:t>
            </a:r>
            <a:r>
              <a:rPr lang="es-ES" sz="2400" dirty="0" smtClean="0">
                <a:cs typeface="Times New Roman"/>
              </a:rPr>
              <a:t> 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varios tipos.</a:t>
            </a:r>
          </a:p>
          <a:p>
            <a:pPr marL="510540" lvl="1" indent="-229235" algn="just">
              <a:buFont typeface="Courier New"/>
              <a:buChar char="o"/>
              <a:tabLst>
                <a:tab pos="511175" algn="l"/>
              </a:tabLst>
            </a:pPr>
            <a:r>
              <a:rPr lang="es-ES" sz="2400" spc="-5" dirty="0" smtClean="0">
                <a:cs typeface="Times New Roman"/>
              </a:rPr>
              <a:t>Térmicos: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más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económicos,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clase </a:t>
            </a:r>
            <a:r>
              <a:rPr lang="es-ES" sz="2400" dirty="0" smtClean="0">
                <a:cs typeface="Times New Roman"/>
              </a:rPr>
              <a:t>de disparo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10.</a:t>
            </a:r>
          </a:p>
          <a:p>
            <a:pPr marL="510540" marR="8890" lvl="1" indent="-228600" algn="just">
              <a:spcBef>
                <a:spcPts val="65"/>
              </a:spcBef>
              <a:buFont typeface="Courier New"/>
              <a:buChar char="o"/>
              <a:tabLst>
                <a:tab pos="511175" algn="l"/>
              </a:tabLst>
            </a:pPr>
            <a:r>
              <a:rPr lang="es-ES" sz="2400" spc="-5" dirty="0" smtClean="0">
                <a:cs typeface="Times New Roman"/>
              </a:rPr>
              <a:t>Electrónicos: más precisos, seleccionable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clase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disparo (para saber más </a:t>
            </a:r>
            <a:r>
              <a:rPr lang="es-ES" sz="2400" dirty="0" smtClean="0">
                <a:cs typeface="Times New Roman"/>
              </a:rPr>
              <a:t>sobre </a:t>
            </a:r>
            <a:r>
              <a:rPr lang="es-ES" sz="2400" spc="-5" dirty="0" smtClean="0">
                <a:cs typeface="Times New Roman"/>
              </a:rPr>
              <a:t>las </a:t>
            </a:r>
            <a:r>
              <a:rPr lang="es-ES" sz="2400" spc="-5" dirty="0" smtClean="0">
                <a:cs typeface="Times New Roman"/>
              </a:rPr>
              <a:t>clases</a:t>
            </a:r>
            <a:r>
              <a:rPr lang="es-ES" sz="2400" dirty="0" smtClean="0">
                <a:cs typeface="Times New Roman"/>
              </a:rPr>
              <a:t> 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disparo </a:t>
            </a:r>
            <a:r>
              <a:rPr lang="es-ES" sz="2400" spc="-5" dirty="0" smtClean="0">
                <a:cs typeface="Times New Roman"/>
              </a:rPr>
              <a:t>ver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norma </a:t>
            </a:r>
            <a:r>
              <a:rPr lang="es-ES" sz="2400" spc="-5" dirty="0" smtClean="0">
                <a:cs typeface="Times New Roman"/>
              </a:rPr>
              <a:t>IEC-60947-4-1)</a:t>
            </a:r>
            <a:endParaRPr lang="es-ES" sz="2400" dirty="0" smtClean="0">
              <a:cs typeface="Times New Roman"/>
            </a:endParaRPr>
          </a:p>
          <a:p>
            <a:pPr marL="510540" marR="9525" lvl="1" indent="-228600" algn="just">
              <a:buFont typeface="Courier New"/>
              <a:buChar char="o"/>
              <a:tabLst>
                <a:tab pos="511175" algn="l"/>
              </a:tabLst>
            </a:pPr>
            <a:r>
              <a:rPr lang="es-ES" sz="2400" spc="-5" dirty="0" smtClean="0">
                <a:cs typeface="Times New Roman"/>
              </a:rPr>
              <a:t>SIMOCODE: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sistema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gestión</a:t>
            </a:r>
            <a:r>
              <a:rPr lang="es-ES" sz="2400" dirty="0" smtClean="0">
                <a:cs typeface="Times New Roman"/>
              </a:rPr>
              <a:t> de </a:t>
            </a:r>
            <a:r>
              <a:rPr lang="es-ES" sz="2400" spc="-5" dirty="0" smtClean="0">
                <a:cs typeface="Times New Roman"/>
              </a:rPr>
              <a:t>motores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baja</a:t>
            </a:r>
            <a:r>
              <a:rPr lang="es-ES" sz="2400" dirty="0" smtClean="0">
                <a:cs typeface="Times New Roman"/>
              </a:rPr>
              <a:t> tensión desarrollado </a:t>
            </a:r>
            <a:r>
              <a:rPr lang="es-ES" sz="2400" dirty="0" smtClean="0">
                <a:cs typeface="Times New Roman"/>
              </a:rPr>
              <a:t>por </a:t>
            </a:r>
            <a:r>
              <a:rPr lang="es-ES" sz="2400" spc="-5" dirty="0" smtClean="0">
                <a:cs typeface="Times New Roman"/>
              </a:rPr>
              <a:t>Siemens</a:t>
            </a:r>
            <a:r>
              <a:rPr lang="es-ES" sz="2400" spc="-5" dirty="0" smtClean="0">
                <a:cs typeface="Times New Roman"/>
              </a:rPr>
              <a:t>, </a:t>
            </a:r>
            <a:r>
              <a:rPr lang="es-ES" sz="2400" dirty="0" smtClean="0">
                <a:cs typeface="Times New Roman"/>
              </a:rPr>
              <a:t>que </a:t>
            </a:r>
            <a:r>
              <a:rPr lang="es-ES" sz="2400" spc="-5" dirty="0" smtClean="0">
                <a:cs typeface="Times New Roman"/>
              </a:rPr>
              <a:t>usa el estándar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comunicaciones </a:t>
            </a:r>
            <a:r>
              <a:rPr lang="es-ES" sz="2400" spc="-5" dirty="0" err="1" smtClean="0">
                <a:cs typeface="Times New Roman"/>
              </a:rPr>
              <a:t>Profibus</a:t>
            </a:r>
            <a:r>
              <a:rPr lang="es-ES" sz="2400" spc="-5" dirty="0" smtClean="0">
                <a:cs typeface="Times New Roman"/>
              </a:rPr>
              <a:t> DP desarrollado </a:t>
            </a:r>
            <a:r>
              <a:rPr lang="es-ES" sz="2400" dirty="0" smtClean="0">
                <a:cs typeface="Times New Roman"/>
              </a:rPr>
              <a:t>entre otros </a:t>
            </a:r>
            <a:r>
              <a:rPr lang="es-ES" sz="2400" dirty="0" smtClean="0">
                <a:cs typeface="Times New Roman"/>
              </a:rPr>
              <a:t>por </a:t>
            </a:r>
            <a:r>
              <a:rPr lang="es-ES" sz="2400" spc="-5" dirty="0" smtClean="0">
                <a:cs typeface="Times New Roman"/>
              </a:rPr>
              <a:t>Siemens. Reúne en </a:t>
            </a:r>
            <a:r>
              <a:rPr lang="es-ES" sz="2400" dirty="0" smtClean="0">
                <a:cs typeface="Times New Roman"/>
              </a:rPr>
              <a:t>un mismo </a:t>
            </a:r>
            <a:r>
              <a:rPr lang="es-ES" sz="2400" spc="-5" dirty="0" smtClean="0">
                <a:cs typeface="Times New Roman"/>
              </a:rPr>
              <a:t>sistema compacto </a:t>
            </a:r>
            <a:r>
              <a:rPr lang="es-ES" sz="2400" dirty="0" smtClean="0">
                <a:cs typeface="Times New Roman"/>
              </a:rPr>
              <a:t>todas </a:t>
            </a:r>
            <a:r>
              <a:rPr lang="es-ES" sz="2400" spc="-5" dirty="0" smtClean="0">
                <a:cs typeface="Times New Roman"/>
              </a:rPr>
              <a:t>las funciones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protección</a:t>
            </a:r>
            <a:r>
              <a:rPr lang="es-ES" sz="2400" spc="-5" dirty="0" smtClean="0">
                <a:cs typeface="Times New Roman"/>
              </a:rPr>
              <a:t>, monitoreo </a:t>
            </a:r>
            <a:r>
              <a:rPr lang="es-ES" sz="2400" dirty="0" smtClean="0">
                <a:cs typeface="Times New Roman"/>
              </a:rPr>
              <a:t>y control </a:t>
            </a:r>
            <a:r>
              <a:rPr lang="es-ES" sz="2400" spc="-5" dirty="0" smtClean="0">
                <a:cs typeface="Times New Roman"/>
              </a:rPr>
              <a:t>para cualquier derivación </a:t>
            </a:r>
            <a:r>
              <a:rPr lang="es-ES" sz="2400" dirty="0" smtClean="0">
                <a:cs typeface="Times New Roman"/>
              </a:rPr>
              <a:t>a motor. </a:t>
            </a:r>
            <a:r>
              <a:rPr lang="es-ES" sz="2400" spc="-5" dirty="0" smtClean="0">
                <a:cs typeface="Times New Roman"/>
              </a:rPr>
              <a:t>Pero al ser </a:t>
            </a:r>
            <a:r>
              <a:rPr lang="es-ES" sz="2400" dirty="0" smtClean="0">
                <a:cs typeface="Times New Roman"/>
              </a:rPr>
              <a:t>un </a:t>
            </a:r>
            <a:r>
              <a:rPr lang="es-ES" sz="2400" spc="-5" dirty="0" smtClean="0">
                <a:cs typeface="Times New Roman"/>
              </a:rPr>
              <a:t>sistema </a:t>
            </a:r>
            <a:r>
              <a:rPr lang="es-ES" sz="2400" spc="-5" dirty="0" smtClean="0">
                <a:cs typeface="Times New Roman"/>
              </a:rPr>
              <a:t>propietario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plantea </a:t>
            </a:r>
            <a:r>
              <a:rPr lang="es-ES" sz="2400" spc="-5" dirty="0" smtClean="0">
                <a:cs typeface="Times New Roman"/>
              </a:rPr>
              <a:t>problemas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 compatibilidad </a:t>
            </a:r>
            <a:r>
              <a:rPr lang="es-ES" sz="2400" spc="-5" dirty="0" smtClean="0">
                <a:cs typeface="Times New Roman"/>
              </a:rPr>
              <a:t>con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otros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equipos.</a:t>
            </a:r>
            <a:endParaRPr lang="es-ES" sz="2400" dirty="0" smtClean="0">
              <a:cs typeface="Times New Roman"/>
            </a:endParaRPr>
          </a:p>
          <a:p>
            <a:pPr marL="240665" marR="9525" indent="-228600" algn="just">
              <a:spcBef>
                <a:spcPts val="40"/>
              </a:spcBef>
              <a:buFont typeface="Symbol"/>
              <a:buChar char=""/>
              <a:tabLst>
                <a:tab pos="241300" algn="l"/>
              </a:tabLst>
            </a:pPr>
            <a:r>
              <a:rPr lang="es-ES" sz="2400" spc="-5" dirty="0" smtClean="0">
                <a:cs typeface="Times New Roman"/>
              </a:rPr>
              <a:t>Potencia Mecánica </a:t>
            </a:r>
            <a:r>
              <a:rPr lang="es-ES" sz="2400" dirty="0" smtClean="0">
                <a:cs typeface="Times New Roman"/>
              </a:rPr>
              <a:t>[kW]: </a:t>
            </a:r>
            <a:r>
              <a:rPr lang="es-ES" sz="2400" spc="-5" dirty="0" smtClean="0">
                <a:cs typeface="Times New Roman"/>
              </a:rPr>
              <a:t>dependiendo del “tipo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montaje”, del “modo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arranque</a:t>
            </a:r>
            <a:r>
              <a:rPr lang="es-ES" sz="2400" spc="-5" dirty="0" smtClean="0">
                <a:cs typeface="Times New Roman"/>
              </a:rPr>
              <a:t>”, del</a:t>
            </a:r>
            <a:r>
              <a:rPr lang="es-ES" sz="2400" spc="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“tipo</a:t>
            </a:r>
            <a:r>
              <a:rPr lang="es-ES" sz="2400" spc="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coordinación”</a:t>
            </a:r>
            <a:r>
              <a:rPr lang="es-ES" sz="2400" spc="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del</a:t>
            </a:r>
            <a:r>
              <a:rPr lang="es-ES" sz="2400" spc="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“relé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sobrecarga”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podrá</a:t>
            </a:r>
            <a:r>
              <a:rPr lang="es-ES" sz="2400" spc="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alcanzar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</a:t>
            </a:r>
            <a:r>
              <a:rPr lang="es-ES" sz="2400" spc="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valor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máximo u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otro </a:t>
            </a:r>
            <a:r>
              <a:rPr lang="es-ES" sz="2400" spc="-5" dirty="0" smtClean="0">
                <a:cs typeface="Times New Roman"/>
              </a:rPr>
              <a:t>mostrado</a:t>
            </a:r>
            <a:r>
              <a:rPr lang="es-ES" sz="2400" dirty="0" smtClean="0">
                <a:cs typeface="Times New Roman"/>
              </a:rPr>
              <a:t> por</a:t>
            </a:r>
            <a:r>
              <a:rPr lang="es-ES" sz="2400" spc="-5" dirty="0" smtClean="0">
                <a:cs typeface="Times New Roman"/>
              </a:rPr>
              <a:t> pantalla.</a:t>
            </a:r>
            <a:endParaRPr lang="es-ES" sz="2400" dirty="0" smtClean="0">
              <a:cs typeface="Times New Roman"/>
            </a:endParaRPr>
          </a:p>
          <a:p>
            <a:pPr marL="731520" marR="5715" lvl="1" indent="-228600" algn="just">
              <a:buFont typeface="Courier New"/>
              <a:buChar char="o"/>
              <a:tabLst>
                <a:tab pos="732155" algn="l"/>
              </a:tabLst>
            </a:pPr>
            <a:endParaRPr sz="2400" dirty="0">
              <a:cs typeface="Times New Roman"/>
            </a:endParaRPr>
          </a:p>
        </p:txBody>
      </p:sp>
      <p:pic>
        <p:nvPicPr>
          <p:cNvPr id="12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48356" y="1841500"/>
            <a:ext cx="6172200" cy="6172200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9809956" y="8608437"/>
            <a:ext cx="950277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1643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84: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configuración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arranque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motor.</a:t>
            </a:r>
            <a:endParaRPr lang="es-ES" sz="2400" b="1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lang="es-ES" sz="1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55242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480290" y="241300"/>
            <a:ext cx="9558266" cy="81278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/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Convertidor</a:t>
            </a:r>
            <a:r>
              <a:rPr sz="2400" b="1" u="sng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Frecuencia</a:t>
            </a:r>
            <a:endParaRPr lang="es-ES" sz="2400" b="1" u="sng" spc="-5" dirty="0" smtClean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algn="just"/>
            <a:endParaRPr lang="es-ES" sz="2400" u="sng" spc="-5" dirty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marR="5080" algn="just">
              <a:spcBef>
                <a:spcPts val="55"/>
              </a:spcBef>
            </a:pPr>
            <a:r>
              <a:rPr lang="es-ES" sz="2400" spc="-5" dirty="0" smtClean="0">
                <a:cs typeface="Times New Roman"/>
              </a:rPr>
              <a:t>Seleccionando el </a:t>
            </a:r>
            <a:r>
              <a:rPr lang="es-ES" sz="2400" dirty="0" smtClean="0">
                <a:cs typeface="Times New Roman"/>
              </a:rPr>
              <a:t>icono</a:t>
            </a:r>
            <a:r>
              <a:rPr lang="es-ES" sz="2400" spc="5" dirty="0" smtClean="0">
                <a:cs typeface="Times New Roman"/>
              </a:rPr>
              <a:t>   </a:t>
            </a:r>
            <a:r>
              <a:rPr lang="es-ES" sz="2400" dirty="0" smtClean="0">
                <a:cs typeface="Times New Roman"/>
              </a:rPr>
              <a:t>, </a:t>
            </a:r>
            <a:r>
              <a:rPr lang="es-ES" sz="2400" spc="-5" dirty="0" smtClean="0">
                <a:cs typeface="Times New Roman"/>
              </a:rPr>
              <a:t>se puede instalar </a:t>
            </a:r>
            <a:r>
              <a:rPr lang="es-ES" sz="2400" dirty="0" smtClean="0">
                <a:cs typeface="Times New Roman"/>
              </a:rPr>
              <a:t>un motor </a:t>
            </a:r>
            <a:r>
              <a:rPr lang="es-ES" sz="2400" spc="-5" dirty="0" smtClean="0">
                <a:cs typeface="Times New Roman"/>
              </a:rPr>
              <a:t>controlado </a:t>
            </a:r>
            <a:r>
              <a:rPr lang="es-ES" sz="2400" dirty="0" smtClean="0">
                <a:cs typeface="Times New Roman"/>
              </a:rPr>
              <a:t>por un </a:t>
            </a:r>
            <a:r>
              <a:rPr lang="es-ES" sz="2400" spc="-5" dirty="0" smtClean="0">
                <a:cs typeface="Times New Roman"/>
              </a:rPr>
              <a:t>convertidor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frecuencia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también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llamado: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variador</a:t>
            </a:r>
            <a:r>
              <a:rPr lang="es-ES" sz="2400" dirty="0" smtClean="0">
                <a:cs typeface="Times New Roman"/>
              </a:rPr>
              <a:t> 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frecuencia,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variador</a:t>
            </a:r>
            <a:r>
              <a:rPr lang="es-ES" sz="2400" dirty="0" smtClean="0">
                <a:cs typeface="Times New Roman"/>
              </a:rPr>
              <a:t> 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velocidad,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inversor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 </a:t>
            </a:r>
            <a:r>
              <a:rPr lang="es-ES" sz="2400" spc="-5" dirty="0" smtClean="0">
                <a:cs typeface="Times New Roman"/>
              </a:rPr>
              <a:t>convertidor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potencia.</a:t>
            </a:r>
          </a:p>
          <a:p>
            <a:pPr marL="12700" marR="6350" algn="just">
              <a:spcBef>
                <a:spcPts val="805"/>
              </a:spcBef>
            </a:pPr>
            <a:r>
              <a:rPr lang="es-ES" sz="2400" dirty="0" smtClean="0">
                <a:cs typeface="Times New Roman"/>
              </a:rPr>
              <a:t>El </a:t>
            </a:r>
            <a:r>
              <a:rPr lang="es-ES" sz="2400" spc="-5" dirty="0" smtClean="0">
                <a:cs typeface="Times New Roman"/>
              </a:rPr>
              <a:t>cometido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estos </a:t>
            </a:r>
            <a:r>
              <a:rPr lang="es-ES" sz="2400" dirty="0" smtClean="0">
                <a:cs typeface="Times New Roman"/>
              </a:rPr>
              <a:t>instrumentos </a:t>
            </a:r>
            <a:r>
              <a:rPr lang="es-ES" sz="2400" spc="-5" dirty="0" smtClean="0">
                <a:cs typeface="Times New Roman"/>
              </a:rPr>
              <a:t>es regular </a:t>
            </a:r>
            <a:r>
              <a:rPr lang="es-ES" sz="2400" dirty="0" smtClean="0">
                <a:cs typeface="Times New Roman"/>
              </a:rPr>
              <a:t>la velocidad de </a:t>
            </a:r>
            <a:r>
              <a:rPr lang="es-ES" sz="2400" spc="-5" dirty="0" smtClean="0">
                <a:cs typeface="Times New Roman"/>
              </a:rPr>
              <a:t>los motores </a:t>
            </a:r>
            <a:r>
              <a:rPr lang="es-ES" sz="2400" dirty="0" smtClean="0">
                <a:cs typeface="Times New Roman"/>
              </a:rPr>
              <a:t>para que </a:t>
            </a:r>
            <a:r>
              <a:rPr lang="es-ES" sz="2400" spc="-5" dirty="0" smtClean="0">
                <a:cs typeface="Times New Roman"/>
              </a:rPr>
              <a:t>el </a:t>
            </a:r>
            <a:r>
              <a:rPr lang="es-ES" sz="2400" spc="-5" dirty="0" smtClean="0">
                <a:cs typeface="Times New Roman"/>
              </a:rPr>
              <a:t>consumo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estos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adecúe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perfectamente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demanda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la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aplicación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estén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efectuando.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suelen </a:t>
            </a:r>
            <a:r>
              <a:rPr lang="es-ES" sz="2400" spc="-5" dirty="0" smtClean="0">
                <a:cs typeface="Times New Roman"/>
              </a:rPr>
              <a:t>situar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entre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alimentación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dirty="0" smtClean="0">
                <a:cs typeface="Times New Roman"/>
              </a:rPr>
              <a:t> motor y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propio motor.</a:t>
            </a:r>
          </a:p>
          <a:p>
            <a:pPr marL="12700" marR="5080" algn="just">
              <a:spcBef>
                <a:spcPts val="805"/>
              </a:spcBef>
            </a:pPr>
            <a:r>
              <a:rPr lang="es-ES" sz="2400" spc="-5" dirty="0" smtClean="0">
                <a:cs typeface="Times New Roman"/>
              </a:rPr>
              <a:t>Cuando se </a:t>
            </a:r>
            <a:r>
              <a:rPr lang="es-ES" sz="2400" dirty="0" smtClean="0">
                <a:cs typeface="Times New Roman"/>
              </a:rPr>
              <a:t>ha </a:t>
            </a:r>
            <a:r>
              <a:rPr lang="es-ES" sz="2400" spc="-5" dirty="0" smtClean="0">
                <a:cs typeface="Times New Roman"/>
              </a:rPr>
              <a:t>seleccionado el </a:t>
            </a:r>
            <a:r>
              <a:rPr lang="es-ES" sz="2400" dirty="0" smtClean="0">
                <a:cs typeface="Times New Roman"/>
              </a:rPr>
              <a:t>icono y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ha </a:t>
            </a:r>
            <a:r>
              <a:rPr lang="es-ES" sz="2400" spc="-5" dirty="0" smtClean="0">
                <a:cs typeface="Times New Roman"/>
              </a:rPr>
              <a:t>arrastrado </a:t>
            </a:r>
            <a:r>
              <a:rPr lang="es-ES" sz="2400" dirty="0" smtClean="0">
                <a:cs typeface="Times New Roman"/>
              </a:rPr>
              <a:t>y </a:t>
            </a:r>
            <a:r>
              <a:rPr lang="es-ES" sz="2400" spc="-5" dirty="0" smtClean="0">
                <a:cs typeface="Times New Roman"/>
              </a:rPr>
              <a:t>situado el elemento en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ventana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gráficos</a:t>
            </a:r>
            <a:r>
              <a:rPr lang="es-ES" sz="2400" spc="-5" dirty="0" smtClean="0">
                <a:cs typeface="Times New Roman"/>
              </a:rPr>
              <a:t>,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aparecerá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pantalla,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  <a:hlinkClick r:id="" action="ppaction://noaction"/>
              </a:rPr>
              <a:t>Figura</a:t>
            </a:r>
            <a:r>
              <a:rPr lang="es-ES" sz="2400" spc="-25" dirty="0" smtClean="0">
                <a:cs typeface="Times New Roman"/>
                <a:hlinkClick r:id="" action="ppaction://noaction"/>
              </a:rPr>
              <a:t> </a:t>
            </a:r>
            <a:r>
              <a:rPr lang="es-ES" sz="2400" dirty="0" smtClean="0">
                <a:cs typeface="Times New Roman"/>
                <a:hlinkClick r:id="" action="ppaction://noaction"/>
              </a:rPr>
              <a:t>85.</a:t>
            </a:r>
            <a:r>
              <a:rPr lang="es-ES" sz="2400" spc="-15" dirty="0" smtClean="0">
                <a:cs typeface="Times New Roman"/>
                <a:hlinkClick r:id="" action="ppaction://noaction"/>
              </a:rPr>
              <a:t> </a:t>
            </a:r>
            <a:r>
              <a:rPr lang="es-ES" sz="2400" dirty="0" smtClean="0">
                <a:cs typeface="Times New Roman"/>
              </a:rPr>
              <a:t>Donde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err="1" smtClean="0">
                <a:cs typeface="Times New Roman"/>
              </a:rPr>
              <a:t>Simaris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ayuda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selección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convertidor</a:t>
            </a:r>
            <a:endParaRPr lang="es-ES" sz="2400" dirty="0" smtClean="0">
              <a:cs typeface="Times New Roman"/>
            </a:endParaRPr>
          </a:p>
          <a:p>
            <a:pPr marL="12700" algn="just">
              <a:spcBef>
                <a:spcPts val="50"/>
              </a:spcBef>
            </a:pPr>
            <a:r>
              <a:rPr lang="es-ES" sz="2400" dirty="0" smtClean="0">
                <a:cs typeface="Times New Roman"/>
              </a:rPr>
              <a:t>,</a:t>
            </a:r>
            <a:r>
              <a:rPr lang="es-ES" sz="2400" spc="-5" dirty="0" smtClean="0">
                <a:cs typeface="Times New Roman"/>
              </a:rPr>
              <a:t> en función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varios </a:t>
            </a:r>
            <a:r>
              <a:rPr lang="es-ES" sz="2400" spc="-5" dirty="0" smtClean="0">
                <a:cs typeface="Times New Roman"/>
              </a:rPr>
              <a:t>parámetros:</a:t>
            </a:r>
            <a:endParaRPr lang="es-ES" sz="2400" dirty="0" smtClean="0">
              <a:cs typeface="Times New Roman"/>
            </a:endParaRPr>
          </a:p>
          <a:p>
            <a:pPr marL="553085" marR="8890" indent="-228600" algn="just">
              <a:spcBef>
                <a:spcPts val="10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spc="-5" dirty="0" smtClean="0">
                <a:cs typeface="Times New Roman"/>
              </a:rPr>
              <a:t>Aplicación: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selecciona</a:t>
            </a:r>
            <a:r>
              <a:rPr lang="es-ES" sz="2400" spc="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convertidor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función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uso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sobre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va 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actuar.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método</a:t>
            </a:r>
            <a:r>
              <a:rPr lang="es-ES" sz="2400" dirty="0" smtClean="0">
                <a:cs typeface="Times New Roman"/>
              </a:rPr>
              <a:t> más </a:t>
            </a:r>
            <a:r>
              <a:rPr lang="es-ES" sz="2400" spc="-5" dirty="0" smtClean="0">
                <a:cs typeface="Times New Roman"/>
              </a:rPr>
              <a:t>común</a:t>
            </a:r>
            <a:r>
              <a:rPr lang="es-ES" sz="2400" dirty="0" smtClean="0">
                <a:cs typeface="Times New Roman"/>
              </a:rPr>
              <a:t> de </a:t>
            </a:r>
            <a:r>
              <a:rPr lang="es-ES" sz="2400" spc="-5" dirty="0" smtClean="0">
                <a:cs typeface="Times New Roman"/>
              </a:rPr>
              <a:t>selección.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dirty="0" smtClean="0">
                <a:cs typeface="Times New Roman"/>
              </a:rPr>
              <a:t>Tipo:</a:t>
            </a:r>
            <a:r>
              <a:rPr lang="es-ES" sz="2400" spc="-5" dirty="0" smtClean="0">
                <a:cs typeface="Times New Roman"/>
              </a:rPr>
              <a:t> se selecciona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convertidor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dirty="0" smtClean="0">
                <a:cs typeface="Times New Roman"/>
              </a:rPr>
              <a:t> función de </a:t>
            </a:r>
            <a:r>
              <a:rPr lang="es-ES" sz="2400" spc="5" dirty="0" smtClean="0">
                <a:cs typeface="Times New Roman"/>
              </a:rPr>
              <a:t>la</a:t>
            </a:r>
            <a:r>
              <a:rPr lang="es-ES" sz="2400" spc="-5" dirty="0" smtClean="0">
                <a:cs typeface="Times New Roman"/>
              </a:rPr>
              <a:t> gama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catálogo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Siemens.</a:t>
            </a:r>
          </a:p>
          <a:p>
            <a:pPr marL="12700" algn="just"/>
            <a:r>
              <a:rPr lang="es-ES" sz="2400" spc="-5" dirty="0" smtClean="0">
                <a:cs typeface="Times New Roman"/>
              </a:rPr>
              <a:t>Si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selecciona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8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convertidor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por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su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aplicación,</a:t>
            </a:r>
            <a:r>
              <a:rPr lang="es-ES" sz="2400" spc="8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figura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(1.91)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puede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ver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por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 lado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debe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saber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uso</a:t>
            </a:r>
            <a:r>
              <a:rPr lang="es-ES" sz="2400" spc="1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le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va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dar</a:t>
            </a:r>
            <a:r>
              <a:rPr lang="es-ES" sz="2400" spc="1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</a:t>
            </a:r>
            <a:r>
              <a:rPr lang="es-ES" sz="2400" spc="10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motor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1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por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otro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rendimiento</a:t>
            </a:r>
            <a:r>
              <a:rPr lang="es-ES" sz="2400" spc="1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va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tener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aplicación</a:t>
            </a:r>
            <a:r>
              <a:rPr lang="es-ES" sz="2400" spc="-5" dirty="0" smtClean="0">
                <a:cs typeface="Times New Roman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diferenciando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entre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“básico”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“medio”. </a:t>
            </a:r>
            <a:endParaRPr sz="2400" dirty="0"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32956" y="622300"/>
            <a:ext cx="797305" cy="837185"/>
          </a:xfrm>
          <a:prstGeom prst="rect">
            <a:avLst/>
          </a:prstGeom>
        </p:spPr>
      </p:pic>
      <p:pic>
        <p:nvPicPr>
          <p:cNvPr id="12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29156" y="241301"/>
            <a:ext cx="7391400" cy="9448800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1240729" y="9918700"/>
            <a:ext cx="69682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4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85: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selección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convertidor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frecuencia.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61156" y="317500"/>
            <a:ext cx="11734800" cy="10087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/>
            <a:r>
              <a:rPr lang="es-ES" sz="2400" spc="-5" dirty="0">
                <a:cs typeface="Times New Roman"/>
              </a:rPr>
              <a:t>Posteriormente</a:t>
            </a:r>
            <a:r>
              <a:rPr lang="es-ES" sz="2400" spc="7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aparecerá</a:t>
            </a:r>
            <a:r>
              <a:rPr lang="es-ES" sz="2400" spc="8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una</a:t>
            </a:r>
            <a:r>
              <a:rPr lang="es-ES" sz="2400" spc="7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segunda</a:t>
            </a:r>
            <a:r>
              <a:rPr lang="es-ES" sz="2400" spc="8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pantalla,</a:t>
            </a:r>
            <a:r>
              <a:rPr lang="es-ES" sz="2400" spc="1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  <a:hlinkClick r:id="" action="ppaction://noaction"/>
              </a:rPr>
              <a:t>Figura</a:t>
            </a:r>
            <a:r>
              <a:rPr lang="es-ES" sz="2400" spc="80" dirty="0">
                <a:cs typeface="Times New Roman"/>
                <a:hlinkClick r:id="" action="ppaction://noaction"/>
              </a:rPr>
              <a:t> </a:t>
            </a:r>
            <a:r>
              <a:rPr lang="es-ES" sz="2400" dirty="0">
                <a:cs typeface="Times New Roman"/>
                <a:hlinkClick r:id="" action="ppaction://noaction"/>
              </a:rPr>
              <a:t>86.</a:t>
            </a:r>
            <a:r>
              <a:rPr lang="es-ES" sz="2400" spc="80" dirty="0">
                <a:cs typeface="Times New Roman"/>
                <a:hlinkClick r:id="" action="ppaction://noaction"/>
              </a:rPr>
              <a:t> </a:t>
            </a:r>
            <a:r>
              <a:rPr lang="es-ES" sz="2400" dirty="0">
                <a:cs typeface="Times New Roman"/>
              </a:rPr>
              <a:t>Donde</a:t>
            </a:r>
            <a:r>
              <a:rPr lang="es-ES" sz="2400" spc="8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se</a:t>
            </a:r>
            <a:r>
              <a:rPr lang="es-ES" sz="2400" spc="8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deben</a:t>
            </a:r>
            <a:r>
              <a:rPr lang="es-ES" sz="2400" spc="9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configurar</a:t>
            </a:r>
            <a:r>
              <a:rPr lang="es-ES" sz="2400" spc="80" dirty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varios campos</a:t>
            </a:r>
            <a:r>
              <a:rPr lang="es-ES" sz="2400" spc="-5" dirty="0" smtClean="0">
                <a:cs typeface="Times New Roman"/>
              </a:rPr>
              <a:t>:</a:t>
            </a:r>
          </a:p>
          <a:p>
            <a:pPr marL="12700" algn="just"/>
            <a:endParaRPr lang="es-ES" sz="2400" spc="-5" dirty="0">
              <a:cs typeface="Times New Roman"/>
            </a:endParaRPr>
          </a:p>
          <a:p>
            <a:pPr marL="12700" algn="just">
              <a:spcBef>
                <a:spcPts val="265"/>
              </a:spcBef>
            </a:pPr>
            <a:r>
              <a:rPr lang="es-ES" sz="2400" spc="-5" dirty="0" smtClean="0">
                <a:cs typeface="Times New Roman"/>
              </a:rPr>
              <a:t>Descripción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5" dirty="0" smtClean="0">
                <a:cs typeface="Times New Roman"/>
              </a:rPr>
              <a:t> Interfaz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spcBef>
                <a:spcPts val="17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Tipo</a:t>
            </a:r>
            <a:r>
              <a:rPr lang="es-ES" sz="2400" b="1" spc="-20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de</a:t>
            </a:r>
            <a:r>
              <a:rPr lang="es-ES" sz="2400" b="1" spc="-15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instalación</a:t>
            </a:r>
            <a:r>
              <a:rPr lang="es-ES" sz="2400" spc="-5" dirty="0" smtClean="0">
                <a:cs typeface="Times New Roman"/>
              </a:rPr>
              <a:t>:</a:t>
            </a:r>
            <a:endParaRPr lang="es-ES" sz="2400" dirty="0" smtClean="0">
              <a:cs typeface="Times New Roman"/>
            </a:endParaRPr>
          </a:p>
          <a:p>
            <a:pPr marL="731520" marR="9525" lvl="1" indent="-228600" algn="just">
              <a:spcBef>
                <a:spcPts val="65"/>
              </a:spcBef>
              <a:buFont typeface="Courier New"/>
              <a:buChar char="o"/>
              <a:tabLst>
                <a:tab pos="732155" algn="l"/>
              </a:tabLst>
            </a:pPr>
            <a:r>
              <a:rPr lang="es-ES" sz="2400" spc="-5" dirty="0" smtClean="0">
                <a:cs typeface="Times New Roman"/>
              </a:rPr>
              <a:t>Unidad</a:t>
            </a:r>
            <a:r>
              <a:rPr lang="es-ES" sz="2400" spc="1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integrada:</a:t>
            </a:r>
            <a:r>
              <a:rPr lang="es-ES" sz="2400" spc="18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convertidor</a:t>
            </a:r>
            <a:r>
              <a:rPr lang="es-ES" sz="2400" spc="1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sobre</a:t>
            </a:r>
            <a:r>
              <a:rPr lang="es-ES" sz="2400" spc="1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18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propio</a:t>
            </a:r>
            <a:r>
              <a:rPr lang="es-ES" sz="2400" spc="1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motor,</a:t>
            </a:r>
            <a:r>
              <a:rPr lang="es-ES" sz="2400" spc="18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dentro</a:t>
            </a:r>
            <a:r>
              <a:rPr lang="es-ES" sz="2400" spc="18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1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</a:t>
            </a:r>
            <a:r>
              <a:rPr lang="es-ES" sz="2400" spc="18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cajetín,</a:t>
            </a:r>
            <a:r>
              <a:rPr lang="es-ES" sz="2400" spc="18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más </a:t>
            </a:r>
            <a:r>
              <a:rPr lang="es-ES" sz="2400" spc="-5" dirty="0" smtClean="0">
                <a:cs typeface="Times New Roman"/>
              </a:rPr>
              <a:t>compacto</a:t>
            </a:r>
            <a:r>
              <a:rPr lang="es-ES" sz="2400" spc="-5" dirty="0" smtClean="0">
                <a:cs typeface="Times New Roman"/>
              </a:rPr>
              <a:t>.</a:t>
            </a:r>
            <a:endParaRPr lang="es-ES" sz="2400" dirty="0" smtClean="0">
              <a:cs typeface="Times New Roman"/>
            </a:endParaRPr>
          </a:p>
          <a:p>
            <a:pPr marL="731520" marR="8890" lvl="1" indent="-228600" algn="just">
              <a:buFont typeface="Courier New"/>
              <a:buChar char="o"/>
              <a:tabLst>
                <a:tab pos="732155" algn="l"/>
              </a:tabLst>
            </a:pPr>
            <a:r>
              <a:rPr lang="es-ES" sz="2400" b="1" spc="-5" dirty="0" smtClean="0">
                <a:cs typeface="Times New Roman"/>
              </a:rPr>
              <a:t>Armario</a:t>
            </a:r>
            <a:r>
              <a:rPr lang="es-ES" sz="2400" spc="-5" dirty="0" smtClean="0">
                <a:cs typeface="Times New Roman"/>
              </a:rPr>
              <a:t>:</a:t>
            </a:r>
            <a:r>
              <a:rPr lang="es-ES" sz="2400" spc="-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convertidor</a:t>
            </a:r>
            <a:r>
              <a:rPr lang="es-ES" sz="2400" spc="-6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armario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anejo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motor,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ocupa</a:t>
            </a:r>
            <a:r>
              <a:rPr lang="es-ES" sz="2400" spc="-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mayor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espacio,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pero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permite instalar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6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protección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adicional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entre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convertidor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6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alimentación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aguas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arriba.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spc="-5" dirty="0" smtClean="0">
                <a:cs typeface="Times New Roman"/>
              </a:rPr>
              <a:t>Configuración</a:t>
            </a:r>
            <a:r>
              <a:rPr lang="es-ES" sz="2400" b="1" spc="5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del</a:t>
            </a:r>
            <a:r>
              <a:rPr lang="es-ES" sz="2400" b="1" spc="5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sistema</a:t>
            </a:r>
            <a:r>
              <a:rPr lang="es-ES" sz="2400" spc="-5" dirty="0" smtClean="0">
                <a:cs typeface="Times New Roman"/>
              </a:rPr>
              <a:t>: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inmutable.</a:t>
            </a:r>
            <a:endParaRPr lang="es-ES" sz="2400" dirty="0" smtClean="0">
              <a:cs typeface="Times New Roman"/>
            </a:endParaRPr>
          </a:p>
          <a:p>
            <a:pPr marL="553085" marR="8890" indent="-228600" algn="just">
              <a:spcBef>
                <a:spcPts val="1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Tipo</a:t>
            </a:r>
            <a:r>
              <a:rPr lang="es-ES" sz="2400" b="1" spc="110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de</a:t>
            </a:r>
            <a:r>
              <a:rPr lang="es-ES" sz="2400" b="1" spc="105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interruptor</a:t>
            </a:r>
            <a:r>
              <a:rPr lang="es-ES" sz="2400" spc="-5" dirty="0" smtClean="0">
                <a:cs typeface="Times New Roman"/>
              </a:rPr>
              <a:t>: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protección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entre</a:t>
            </a:r>
            <a:r>
              <a:rPr lang="es-ES" sz="2400" spc="10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convertidor</a:t>
            </a:r>
            <a:r>
              <a:rPr lang="es-ES" sz="2400" spc="1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motor,</a:t>
            </a:r>
            <a:r>
              <a:rPr lang="es-ES" sz="2400" spc="10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solo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disponible</a:t>
            </a:r>
            <a:r>
              <a:rPr lang="es-ES" sz="2400" spc="10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mediante instalación </a:t>
            </a:r>
            <a:r>
              <a:rPr lang="es-ES" sz="2400" dirty="0" smtClean="0">
                <a:cs typeface="Times New Roman"/>
              </a:rPr>
              <a:t>del convertidor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armario.</a:t>
            </a:r>
            <a:endParaRPr lang="es-ES" sz="2400" dirty="0" smtClean="0">
              <a:cs typeface="Times New Roman"/>
            </a:endParaRPr>
          </a:p>
          <a:p>
            <a:pPr marL="553085" marR="6985" indent="-228600" algn="just">
              <a:spcBef>
                <a:spcPts val="8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Tipo</a:t>
            </a:r>
            <a:r>
              <a:rPr lang="es-ES" sz="2400" b="1" spc="130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de</a:t>
            </a:r>
            <a:r>
              <a:rPr lang="es-ES" sz="2400" b="1" spc="130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conexión:</a:t>
            </a:r>
            <a:r>
              <a:rPr lang="es-ES" sz="2400" b="1" spc="1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únicamente</a:t>
            </a:r>
            <a:r>
              <a:rPr lang="es-ES" sz="2400" spc="1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cable/línea,</a:t>
            </a:r>
            <a:r>
              <a:rPr lang="es-ES" sz="2400" spc="1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solo</a:t>
            </a:r>
            <a:r>
              <a:rPr lang="es-ES" sz="2400" spc="1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disponible</a:t>
            </a:r>
            <a:r>
              <a:rPr lang="es-ES" sz="2400" spc="1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mediante</a:t>
            </a:r>
            <a:r>
              <a:rPr lang="es-ES" sz="2400" spc="1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instalación</a:t>
            </a:r>
            <a:r>
              <a:rPr lang="es-ES" sz="2400" spc="1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 convertidor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armario.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Longitud</a:t>
            </a:r>
            <a:r>
              <a:rPr lang="es-ES" sz="2400" b="1" spc="-10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[m]: </a:t>
            </a:r>
            <a:r>
              <a:rPr lang="es-ES" sz="2400" spc="-5" dirty="0" smtClean="0">
                <a:cs typeface="Times New Roman"/>
              </a:rPr>
              <a:t>entre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 </a:t>
            </a:r>
            <a:r>
              <a:rPr lang="es-ES" sz="2400" dirty="0" smtClean="0">
                <a:cs typeface="Times New Roman"/>
              </a:rPr>
              <a:t>armario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el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convertidor.</a:t>
            </a:r>
          </a:p>
          <a:p>
            <a:pPr marL="553085" indent="-229235" algn="just">
              <a:spcBef>
                <a:spcPts val="3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Tipo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de</a:t>
            </a:r>
            <a:r>
              <a:rPr lang="es-ES" sz="2400" b="1" spc="-5" dirty="0" smtClean="0">
                <a:cs typeface="Times New Roman"/>
              </a:rPr>
              <a:t> construcción </a:t>
            </a:r>
            <a:r>
              <a:rPr lang="es-ES" sz="2400" b="1" dirty="0" smtClean="0">
                <a:cs typeface="Times New Roman"/>
              </a:rPr>
              <a:t>preferido</a:t>
            </a:r>
            <a:r>
              <a:rPr lang="es-ES" sz="2400" dirty="0" smtClean="0">
                <a:cs typeface="Times New Roman"/>
              </a:rPr>
              <a:t>: solo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disponible</a:t>
            </a:r>
            <a:r>
              <a:rPr lang="es-ES" sz="2400" spc="-5" dirty="0" smtClean="0">
                <a:cs typeface="Times New Roman"/>
              </a:rPr>
              <a:t> con </a:t>
            </a:r>
            <a:r>
              <a:rPr lang="es-ES" sz="2400" dirty="0" smtClean="0">
                <a:cs typeface="Times New Roman"/>
              </a:rPr>
              <a:t>unidad </a:t>
            </a:r>
            <a:r>
              <a:rPr lang="es-ES" sz="2400" spc="-5" dirty="0" smtClean="0">
                <a:cs typeface="Times New Roman"/>
              </a:rPr>
              <a:t>integrada.</a:t>
            </a:r>
            <a:endParaRPr lang="es-ES" sz="2400" dirty="0" smtClean="0">
              <a:cs typeface="Times New Roman"/>
            </a:endParaRP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lang="es-ES" sz="2400" dirty="0" smtClean="0">
                <a:cs typeface="Times New Roman"/>
              </a:rPr>
              <a:t>Con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fusible.</a:t>
            </a:r>
            <a:endParaRPr lang="es-ES" sz="2400" dirty="0" smtClean="0">
              <a:cs typeface="Times New Roman"/>
            </a:endParaRP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lang="es-ES" sz="2400" spc="-5" dirty="0" smtClean="0">
                <a:cs typeface="Times New Roman"/>
              </a:rPr>
              <a:t>Sin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fusible.</a:t>
            </a:r>
            <a:endParaRPr lang="es-ES" sz="2400" dirty="0" smtClean="0">
              <a:cs typeface="Times New Roman"/>
            </a:endParaRPr>
          </a:p>
          <a:p>
            <a:pPr marL="553085" marR="5080" indent="-228600" algn="just">
              <a:spcBef>
                <a:spcPts val="120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 smtClean="0">
                <a:cs typeface="Times New Roman"/>
              </a:rPr>
              <a:t>Previsión</a:t>
            </a:r>
            <a:r>
              <a:rPr lang="es-ES" sz="2400" b="1" dirty="0" smtClean="0">
                <a:cs typeface="Times New Roman"/>
              </a:rPr>
              <a:t> EMC</a:t>
            </a:r>
            <a:r>
              <a:rPr lang="es-ES" sz="2400" dirty="0" smtClean="0">
                <a:cs typeface="Times New Roman"/>
              </a:rPr>
              <a:t>: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posibilita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tener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dirty="0" smtClean="0">
                <a:cs typeface="Times New Roman"/>
              </a:rPr>
              <a:t> cuenta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problemas</a:t>
            </a:r>
            <a:r>
              <a:rPr lang="es-ES" sz="2400" dirty="0" smtClean="0">
                <a:cs typeface="Times New Roman"/>
              </a:rPr>
              <a:t> devenidos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compatibilidad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electromagnética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su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actividad</a:t>
            </a:r>
            <a:r>
              <a:rPr lang="es-ES" sz="2400" spc="-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perniciosa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sobre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convertidor.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Instala </a:t>
            </a:r>
            <a:r>
              <a:rPr lang="es-ES" sz="2400" dirty="0" smtClean="0">
                <a:cs typeface="Times New Roman"/>
              </a:rPr>
              <a:t>sobre </a:t>
            </a:r>
            <a:r>
              <a:rPr lang="es-ES" sz="2400" dirty="0" smtClean="0">
                <a:cs typeface="Times New Roman"/>
              </a:rPr>
              <a:t>la línea un filtro que atenúa </a:t>
            </a:r>
            <a:r>
              <a:rPr lang="es-ES" sz="2400" spc="-5" dirty="0" smtClean="0">
                <a:cs typeface="Times New Roman"/>
              </a:rPr>
              <a:t>el efecto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armónicos, </a:t>
            </a:r>
            <a:r>
              <a:rPr lang="es-ES" sz="2400" dirty="0" smtClean="0">
                <a:cs typeface="Times New Roman"/>
              </a:rPr>
              <a:t>muy </a:t>
            </a:r>
            <a:r>
              <a:rPr lang="es-ES" sz="2400" spc="-5" dirty="0" smtClean="0">
                <a:cs typeface="Times New Roman"/>
              </a:rPr>
              <a:t>presentes en </a:t>
            </a:r>
            <a:r>
              <a:rPr lang="es-ES" sz="2400" spc="-5" dirty="0" smtClean="0">
                <a:cs typeface="Times New Roman"/>
              </a:rPr>
              <a:t>circuitos con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fuentes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conmutadas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como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caso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dirty="0" smtClean="0">
                <a:cs typeface="Times New Roman"/>
              </a:rPr>
              <a:t> propios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convertidores.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Longitud</a:t>
            </a:r>
            <a:r>
              <a:rPr lang="es-ES" sz="2400" b="1" spc="-10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[m]: </a:t>
            </a:r>
            <a:r>
              <a:rPr lang="es-ES" sz="2400" spc="-5" dirty="0" smtClean="0">
                <a:cs typeface="Times New Roman"/>
              </a:rPr>
              <a:t>entre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 </a:t>
            </a:r>
            <a:r>
              <a:rPr lang="es-ES" sz="2400" dirty="0" smtClean="0">
                <a:cs typeface="Times New Roman"/>
              </a:rPr>
              <a:t>convertidor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-5" dirty="0" smtClean="0">
                <a:cs typeface="Times New Roman"/>
              </a:rPr>
              <a:t> el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motor.</a:t>
            </a:r>
          </a:p>
          <a:p>
            <a:pPr marL="553085" indent="-229235" algn="just">
              <a:spcBef>
                <a:spcPts val="35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 smtClean="0">
                <a:cs typeface="Times New Roman"/>
              </a:rPr>
              <a:t>Potencia</a:t>
            </a:r>
            <a:r>
              <a:rPr lang="es-ES" sz="2400" b="1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mecánica </a:t>
            </a:r>
            <a:r>
              <a:rPr lang="es-ES" sz="2400" b="1" dirty="0" smtClean="0">
                <a:cs typeface="Times New Roman"/>
              </a:rPr>
              <a:t>[kW]:</a:t>
            </a:r>
            <a:r>
              <a:rPr lang="es-ES" sz="2400" b="1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 que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dirty="0" smtClean="0">
                <a:cs typeface="Times New Roman"/>
              </a:rPr>
              <a:t> quiere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controlar.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 smtClean="0">
                <a:cs typeface="Times New Roman"/>
              </a:rPr>
              <a:t>Cantidad:</a:t>
            </a:r>
            <a:r>
              <a:rPr lang="es-ES" sz="2400" dirty="0" smtClean="0">
                <a:cs typeface="Times New Roman"/>
              </a:rPr>
              <a:t> de </a:t>
            </a:r>
            <a:r>
              <a:rPr lang="es-ES" sz="2400" spc="-5" dirty="0" smtClean="0">
                <a:cs typeface="Times New Roman"/>
              </a:rPr>
              <a:t>circuitos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iguales</a:t>
            </a:r>
            <a:r>
              <a:rPr lang="es-ES" sz="2400" dirty="0" smtClean="0">
                <a:cs typeface="Times New Roman"/>
              </a:rPr>
              <a:t> que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quiere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instalar.</a:t>
            </a:r>
          </a:p>
          <a:p>
            <a:pPr marL="12700" algn="just"/>
            <a:endParaRPr lang="es-ES" sz="2400" dirty="0">
              <a:cs typeface="Times New Roman"/>
            </a:endParaRPr>
          </a:p>
          <a:p>
            <a:pPr marL="12700" algn="just"/>
            <a:endParaRPr lang="es-ES" dirty="0">
              <a:cs typeface="Times New Roman"/>
            </a:endParaRPr>
          </a:p>
        </p:txBody>
      </p:sp>
      <p:pic>
        <p:nvPicPr>
          <p:cNvPr id="7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5956" y="1231900"/>
            <a:ext cx="6477000" cy="8000999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2610480" y="9627872"/>
            <a:ext cx="55746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86: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configuración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arranque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motor.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3556" y="317500"/>
            <a:ext cx="6172200" cy="9515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Unidad</a:t>
            </a:r>
            <a:r>
              <a:rPr sz="2400" b="1" u="sng" spc="-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-3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Carga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algn="just">
              <a:spcBef>
                <a:spcPts val="30"/>
              </a:spcBef>
            </a:pPr>
            <a:endParaRPr sz="2400" dirty="0">
              <a:cs typeface="Times New Roman"/>
            </a:endParaRPr>
          </a:p>
          <a:p>
            <a:pPr marL="12700" marR="5080" algn="just">
              <a:tabLst>
                <a:tab pos="1806575" algn="l"/>
              </a:tabLst>
            </a:pPr>
            <a:r>
              <a:rPr sz="2400" spc="-5" dirty="0">
                <a:cs typeface="Times New Roman"/>
              </a:rPr>
              <a:t>Seleccionando</a:t>
            </a:r>
            <a:r>
              <a:rPr sz="2400" spc="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icono	,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instalar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unidad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carga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como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podría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usar</a:t>
            </a:r>
            <a:r>
              <a:rPr sz="2400" dirty="0">
                <a:cs typeface="Times New Roman"/>
              </a:rPr>
              <a:t> para </a:t>
            </a:r>
            <a:r>
              <a:rPr sz="2400" spc="-5" dirty="0">
                <a:cs typeface="Times New Roman"/>
              </a:rPr>
              <a:t>cargar</a:t>
            </a:r>
            <a:r>
              <a:rPr sz="2400" dirty="0">
                <a:cs typeface="Times New Roman"/>
              </a:rPr>
              <a:t> un </a:t>
            </a:r>
            <a:r>
              <a:rPr sz="2400" spc="-5" dirty="0">
                <a:cs typeface="Times New Roman"/>
              </a:rPr>
              <a:t>vehículo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eléctrico.</a:t>
            </a:r>
            <a:endParaRPr sz="2400" dirty="0">
              <a:cs typeface="Times New Roman"/>
            </a:endParaRPr>
          </a:p>
          <a:p>
            <a:pPr marL="12700" algn="just">
              <a:spcBef>
                <a:spcPts val="850"/>
              </a:spcBef>
            </a:pPr>
            <a:r>
              <a:rPr sz="2400" dirty="0">
                <a:cs typeface="Times New Roman"/>
              </a:rPr>
              <a:t>En la </a:t>
            </a:r>
            <a:r>
              <a:rPr sz="2400" spc="-5" dirty="0">
                <a:cs typeface="Times New Roman"/>
                <a:hlinkClick r:id="" action="ppaction://noaction"/>
              </a:rPr>
              <a:t>Figura </a:t>
            </a:r>
            <a:r>
              <a:rPr sz="2400" dirty="0">
                <a:cs typeface="Times New Roman"/>
                <a:hlinkClick r:id="" action="ppaction://noaction"/>
              </a:rPr>
              <a:t>87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 </a:t>
            </a:r>
            <a:r>
              <a:rPr sz="2400" spc="-5" dirty="0">
                <a:cs typeface="Times New Roman"/>
              </a:rPr>
              <a:t>puede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campos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se detallan a</a:t>
            </a:r>
            <a:r>
              <a:rPr sz="2400" spc="-5" dirty="0">
                <a:cs typeface="Times New Roman"/>
              </a:rPr>
              <a:t> continuación: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9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Configuración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del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sistema</a:t>
            </a:r>
            <a:r>
              <a:rPr sz="2400" spc="-5" dirty="0">
                <a:cs typeface="Times New Roman"/>
              </a:rPr>
              <a:t>: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inmutable.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Tipo de</a:t>
            </a:r>
            <a:r>
              <a:rPr sz="2400" b="1" spc="-5" dirty="0">
                <a:cs typeface="Times New Roman"/>
              </a:rPr>
              <a:t> interruptor:</a:t>
            </a:r>
            <a:r>
              <a:rPr sz="2400" b="1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dirty="0">
                <a:cs typeface="Times New Roman"/>
              </a:rPr>
              <a:t> opciones </a:t>
            </a:r>
            <a:r>
              <a:rPr sz="2400" spc="-5" dirty="0">
                <a:cs typeface="Times New Roman"/>
              </a:rPr>
              <a:t>habituales.</a:t>
            </a:r>
            <a:endParaRPr sz="2400" dirty="0">
              <a:cs typeface="Times New Roman"/>
            </a:endParaRP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Interruptor.</a:t>
            </a:r>
            <a:endParaRPr sz="2400" dirty="0">
              <a:cs typeface="Times New Roman"/>
            </a:endParaRP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Seccionador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 fusible.</a:t>
            </a:r>
            <a:endParaRPr sz="2400" dirty="0">
              <a:cs typeface="Times New Roman"/>
            </a:endParaRP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Interruptor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fusible,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BT.</a:t>
            </a: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Fusible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base.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Tipo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conexión</a:t>
            </a:r>
            <a:r>
              <a:rPr sz="2400" spc="-5" dirty="0">
                <a:cs typeface="Times New Roman"/>
              </a:rPr>
              <a:t>: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cable/línea</a:t>
            </a:r>
            <a:r>
              <a:rPr sz="2400" dirty="0">
                <a:cs typeface="Times New Roman"/>
              </a:rPr>
              <a:t> o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(seleccionar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después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barras)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Longitud </a:t>
            </a:r>
            <a:r>
              <a:rPr sz="2400" b="1" spc="-5" dirty="0">
                <a:cs typeface="Times New Roman"/>
              </a:rPr>
              <a:t>[m]:</a:t>
            </a:r>
            <a:r>
              <a:rPr sz="2400" b="1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 </a:t>
            </a:r>
            <a:r>
              <a:rPr sz="2400" dirty="0">
                <a:cs typeface="Times New Roman"/>
              </a:rPr>
              <a:t>cuadro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aguas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arriba</a:t>
            </a:r>
            <a:r>
              <a:rPr sz="2400" dirty="0">
                <a:cs typeface="Times New Roman"/>
              </a:rPr>
              <a:t> y la unidad de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carga</a:t>
            </a:r>
            <a:r>
              <a:rPr sz="2400" spc="-5" dirty="0" smtClean="0">
                <a:cs typeface="Times New Roman"/>
              </a:rPr>
              <a:t>.</a:t>
            </a:r>
            <a:endParaRPr lang="es-ES" sz="2400" spc="-5" dirty="0" smtClean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spc="-5" dirty="0" err="1" smtClean="0">
                <a:cs typeface="Times New Roman"/>
              </a:rPr>
              <a:t>ipción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</a:t>
            </a:r>
            <a:r>
              <a:rPr lang="es-ES" sz="2400" spc="-5" dirty="0">
                <a:cs typeface="Times New Roman"/>
              </a:rPr>
              <a:t> Interfaz</a:t>
            </a:r>
            <a:endParaRPr lang="es-ES" sz="2400" dirty="0">
              <a:cs typeface="Times New Roman"/>
            </a:endParaRPr>
          </a:p>
          <a:p>
            <a:pPr marL="553085" marR="5080" indent="-228600" algn="just">
              <a:spcBef>
                <a:spcPts val="26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>
                <a:cs typeface="Times New Roman"/>
              </a:rPr>
              <a:t>Tipo</a:t>
            </a:r>
            <a:r>
              <a:rPr lang="es-ES" sz="2400" b="1" spc="-2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3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unidad</a:t>
            </a:r>
            <a:r>
              <a:rPr lang="es-ES" sz="2400" b="1" spc="-3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2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carga</a:t>
            </a:r>
            <a:r>
              <a:rPr lang="es-ES" sz="2400" spc="-5" dirty="0">
                <a:cs typeface="Times New Roman"/>
              </a:rPr>
              <a:t>: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dando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al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icono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información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aparecerá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 </a:t>
            </a:r>
            <a:r>
              <a:rPr lang="es-ES" sz="2400" spc="-5" dirty="0">
                <a:cs typeface="Times New Roman"/>
                <a:hlinkClick r:id="" action="ppaction://noaction"/>
              </a:rPr>
              <a:t>Figura</a:t>
            </a:r>
            <a:r>
              <a:rPr lang="es-ES" sz="2400" spc="-20" dirty="0">
                <a:cs typeface="Times New Roman"/>
                <a:hlinkClick r:id="" action="ppaction://noaction"/>
              </a:rPr>
              <a:t> </a:t>
            </a:r>
            <a:r>
              <a:rPr lang="es-ES" sz="2400" dirty="0">
                <a:cs typeface="Times New Roman"/>
                <a:hlinkClick r:id="" action="ppaction://noaction"/>
              </a:rPr>
              <a:t>88</a:t>
            </a:r>
            <a:r>
              <a:rPr lang="es-ES" sz="2400" dirty="0">
                <a:cs typeface="Times New Roman"/>
              </a:rPr>
              <a:t>,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donde </a:t>
            </a:r>
            <a:r>
              <a:rPr lang="es-ES" sz="2400" spc="-5" dirty="0" smtClean="0">
                <a:cs typeface="Times New Roman"/>
              </a:rPr>
              <a:t>detalla </a:t>
            </a:r>
            <a:r>
              <a:rPr lang="es-ES" sz="2400" spc="-5" dirty="0">
                <a:cs typeface="Times New Roman"/>
              </a:rPr>
              <a:t>los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tres</a:t>
            </a:r>
            <a:r>
              <a:rPr lang="es-ES" sz="2400" dirty="0">
                <a:cs typeface="Times New Roman"/>
              </a:rPr>
              <a:t> tipos :</a:t>
            </a: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lang="es-ES" sz="2400" spc="-5" dirty="0">
                <a:cs typeface="Times New Roman"/>
              </a:rPr>
              <a:t>Caja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pared.</a:t>
            </a:r>
            <a:endParaRPr lang="es-ES" sz="2400" dirty="0">
              <a:cs typeface="Times New Roman"/>
            </a:endParaRP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lang="es-ES" sz="2400" dirty="0">
                <a:cs typeface="Times New Roman"/>
              </a:rPr>
              <a:t>Columna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carga.</a:t>
            </a:r>
            <a:endParaRPr lang="es-ES" sz="2400" dirty="0">
              <a:cs typeface="Times New Roman"/>
            </a:endParaRP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lang="es-ES" sz="2400" spc="-5" dirty="0">
                <a:cs typeface="Times New Roman"/>
              </a:rPr>
              <a:t>Sistema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satélite</a:t>
            </a:r>
            <a:r>
              <a:rPr lang="es-ES" sz="2400" spc="-5" dirty="0" smtClean="0">
                <a:cs typeface="Times New Roman"/>
              </a:rPr>
              <a:t>.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85356" y="1088389"/>
            <a:ext cx="585062" cy="748028"/>
          </a:xfrm>
          <a:prstGeom prst="rect">
            <a:avLst/>
          </a:prstGeom>
        </p:spPr>
      </p:pic>
      <p:sp>
        <p:nvSpPr>
          <p:cNvPr id="8" name="object 4"/>
          <p:cNvSpPr txBox="1"/>
          <p:nvPr/>
        </p:nvSpPr>
        <p:spPr>
          <a:xfrm>
            <a:off x="8905477" y="5541384"/>
            <a:ext cx="84383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87: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unidad de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carga.</a:t>
            </a:r>
            <a:endParaRPr sz="2400" b="1" dirty="0">
              <a:latin typeface="Times New Roman"/>
              <a:cs typeface="Times New Roman"/>
            </a:endParaRPr>
          </a:p>
        </p:txBody>
      </p:sp>
      <p:pic>
        <p:nvPicPr>
          <p:cNvPr id="9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44931" y="803649"/>
            <a:ext cx="5759450" cy="4693285"/>
          </a:xfrm>
          <a:prstGeom prst="rect">
            <a:avLst/>
          </a:prstGeom>
        </p:spPr>
      </p:pic>
      <p:pic>
        <p:nvPicPr>
          <p:cNvPr id="10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23956" y="6046356"/>
            <a:ext cx="11201400" cy="3872344"/>
          </a:xfrm>
          <a:prstGeom prst="rect">
            <a:avLst/>
          </a:prstGeom>
        </p:spPr>
      </p:pic>
      <p:sp>
        <p:nvSpPr>
          <p:cNvPr id="11" name="object 8"/>
          <p:cNvSpPr txBox="1"/>
          <p:nvPr/>
        </p:nvSpPr>
        <p:spPr>
          <a:xfrm>
            <a:off x="10724356" y="9931400"/>
            <a:ext cx="5756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88: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tipos</a:t>
            </a:r>
            <a:r>
              <a:rPr sz="2400" b="1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unidad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carga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3556" y="317500"/>
            <a:ext cx="18059400" cy="8533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085" marR="5080" indent="-228600" algn="just">
              <a:spcBef>
                <a:spcPts val="80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 smtClean="0">
                <a:cs typeface="Times New Roman"/>
              </a:rPr>
              <a:t>Protección </a:t>
            </a:r>
            <a:r>
              <a:rPr lang="es-ES" sz="2400" b="1" dirty="0">
                <a:cs typeface="Times New Roman"/>
              </a:rPr>
              <a:t>para personas </a:t>
            </a:r>
            <a:r>
              <a:rPr lang="es-ES" sz="2400" b="1" spc="-5" dirty="0">
                <a:cs typeface="Times New Roman"/>
              </a:rPr>
              <a:t>integrada</a:t>
            </a:r>
            <a:r>
              <a:rPr lang="es-ES" sz="2400" spc="-5" dirty="0">
                <a:cs typeface="Times New Roman"/>
              </a:rPr>
              <a:t>: necesidad </a:t>
            </a:r>
            <a:r>
              <a:rPr lang="es-ES" sz="2400" spc="5" dirty="0">
                <a:cs typeface="Times New Roman"/>
              </a:rPr>
              <a:t>de </a:t>
            </a:r>
            <a:r>
              <a:rPr lang="es-ES" sz="2400" spc="-5" dirty="0">
                <a:cs typeface="Times New Roman"/>
              </a:rPr>
              <a:t>instalar </a:t>
            </a:r>
            <a:r>
              <a:rPr lang="es-ES" sz="2400" dirty="0">
                <a:cs typeface="Times New Roman"/>
              </a:rPr>
              <a:t>un interruptor </a:t>
            </a:r>
            <a:r>
              <a:rPr lang="es-ES" sz="2400" dirty="0" smtClean="0">
                <a:cs typeface="Times New Roman"/>
              </a:rPr>
              <a:t>diferencial </a:t>
            </a:r>
            <a:r>
              <a:rPr lang="es-ES" sz="2400" spc="-5" dirty="0" smtClean="0">
                <a:cs typeface="Times New Roman"/>
              </a:rPr>
              <a:t>para</a:t>
            </a:r>
            <a:r>
              <a:rPr lang="es-ES" sz="2400" spc="-70" dirty="0" smtClean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proteger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contra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contactos</a:t>
            </a:r>
            <a:r>
              <a:rPr lang="es-ES" sz="2400" spc="-5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indirectos</a:t>
            </a:r>
            <a:r>
              <a:rPr lang="es-ES" sz="2400" spc="-4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a</a:t>
            </a:r>
            <a:r>
              <a:rPr lang="es-ES" sz="2400" spc="-6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las</a:t>
            </a:r>
            <a:r>
              <a:rPr lang="es-ES" sz="2400" spc="-5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personas.</a:t>
            </a:r>
            <a:r>
              <a:rPr lang="es-ES" sz="2400" spc="-5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En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</a:t>
            </a:r>
            <a:r>
              <a:rPr lang="es-ES" sz="2400" spc="-5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unidad</a:t>
            </a:r>
            <a:r>
              <a:rPr lang="es-ES" sz="2400" spc="-6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5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carga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pared no </a:t>
            </a:r>
            <a:r>
              <a:rPr lang="es-ES" sz="2400" spc="-5" dirty="0">
                <a:cs typeface="Times New Roman"/>
              </a:rPr>
              <a:t>es necesaria su instalación, pero en los demás </a:t>
            </a:r>
            <a:r>
              <a:rPr lang="es-ES" sz="2400" dirty="0">
                <a:cs typeface="Times New Roman"/>
              </a:rPr>
              <a:t>tipos de </a:t>
            </a:r>
            <a:r>
              <a:rPr lang="es-ES" sz="2400" spc="-5" dirty="0">
                <a:cs typeface="Times New Roman"/>
              </a:rPr>
              <a:t>unidades si es obligatorio</a:t>
            </a:r>
            <a:r>
              <a:rPr lang="es-ES" sz="2400" spc="-5" dirty="0" smtClean="0">
                <a:cs typeface="Times New Roman"/>
              </a:rPr>
              <a:t>. Dando </a:t>
            </a:r>
            <a:r>
              <a:rPr lang="es-ES" sz="2400" spc="-5" dirty="0">
                <a:cs typeface="Times New Roman"/>
              </a:rPr>
              <a:t>al </a:t>
            </a:r>
            <a:r>
              <a:rPr lang="es-ES" sz="2400" dirty="0">
                <a:cs typeface="Times New Roman"/>
              </a:rPr>
              <a:t>icono de </a:t>
            </a:r>
            <a:r>
              <a:rPr lang="es-ES" sz="2400" spc="-5" dirty="0">
                <a:cs typeface="Times New Roman"/>
              </a:rPr>
              <a:t>información, </a:t>
            </a:r>
            <a:r>
              <a:rPr lang="es-ES" sz="2400" spc="-5" dirty="0" err="1">
                <a:cs typeface="Times New Roman"/>
              </a:rPr>
              <a:t>Simaris</a:t>
            </a:r>
            <a:r>
              <a:rPr lang="es-ES" sz="2400" spc="-5" dirty="0">
                <a:cs typeface="Times New Roman"/>
              </a:rPr>
              <a:t> informa del </a:t>
            </a:r>
            <a:r>
              <a:rPr lang="es-ES" sz="2400" dirty="0">
                <a:cs typeface="Times New Roman"/>
              </a:rPr>
              <a:t>tipo de norma que </a:t>
            </a:r>
            <a:r>
              <a:rPr lang="es-ES" sz="2400" spc="-5" dirty="0">
                <a:cs typeface="Times New Roman"/>
              </a:rPr>
              <a:t>aplica </a:t>
            </a:r>
            <a:r>
              <a:rPr lang="es-ES" sz="2400" dirty="0">
                <a:cs typeface="Times New Roman"/>
              </a:rPr>
              <a:t>y </a:t>
            </a:r>
            <a:r>
              <a:rPr lang="es-ES" sz="2400" dirty="0" smtClean="0">
                <a:cs typeface="Times New Roman"/>
              </a:rPr>
              <a:t>una </a:t>
            </a:r>
            <a:r>
              <a:rPr lang="es-ES" sz="2400" spc="-5" dirty="0" smtClean="0">
                <a:cs typeface="Times New Roman"/>
              </a:rPr>
              <a:t>explicación </a:t>
            </a:r>
            <a:r>
              <a:rPr lang="es-ES" sz="2400" dirty="0">
                <a:cs typeface="Times New Roman"/>
              </a:rPr>
              <a:t>somera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misma.</a:t>
            </a: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>
                <a:cs typeface="Times New Roman"/>
              </a:rPr>
              <a:t>Número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2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polos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(tipo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5" dirty="0">
                <a:cs typeface="Times New Roman"/>
              </a:rPr>
              <a:t> red):</a:t>
            </a:r>
            <a:endParaRPr lang="es-ES" sz="2400" b="1" dirty="0">
              <a:cs typeface="Times New Roman"/>
            </a:endParaRP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lang="es-ES" sz="2400" spc="-5" dirty="0">
                <a:cs typeface="Times New Roman"/>
              </a:rPr>
              <a:t>1+N: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monofásica,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para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configuraciones</a:t>
            </a:r>
            <a:r>
              <a:rPr lang="es-ES" sz="2400" dirty="0">
                <a:cs typeface="Times New Roman"/>
              </a:rPr>
              <a:t> de todo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tipo.</a:t>
            </a: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lang="es-ES" sz="2400" spc="-5" dirty="0">
                <a:cs typeface="Times New Roman"/>
              </a:rPr>
              <a:t>3+N: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trifásica: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para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todas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las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configuraciones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menos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para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10" dirty="0">
                <a:cs typeface="Times New Roman"/>
              </a:rPr>
              <a:t>IT,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obviamente.</a:t>
            </a: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>
                <a:cs typeface="Times New Roman"/>
              </a:rPr>
              <a:t>Intensidad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nominal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del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conector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[A]: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depende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del</a:t>
            </a:r>
            <a:r>
              <a:rPr lang="es-ES" sz="2400" b="1" spc="2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tipo</a:t>
            </a:r>
            <a:r>
              <a:rPr lang="es-ES" sz="2400" b="1" spc="2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 unidad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 </a:t>
            </a:r>
            <a:r>
              <a:rPr lang="es-ES" sz="2400" b="1" spc="-5" dirty="0">
                <a:cs typeface="Times New Roman"/>
              </a:rPr>
              <a:t>carga.</a:t>
            </a:r>
            <a:endParaRPr lang="es-ES" sz="2400" b="1" dirty="0">
              <a:cs typeface="Times New Roman"/>
            </a:endParaRP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lang="es-ES" sz="2400" spc="-5" dirty="0">
                <a:cs typeface="Times New Roman"/>
              </a:rPr>
              <a:t>Caja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pared:</a:t>
            </a:r>
            <a:endParaRPr lang="es-ES" sz="2400" dirty="0">
              <a:cs typeface="Times New Roman"/>
            </a:endParaRPr>
          </a:p>
          <a:p>
            <a:pPr marL="1002665" marR="10160" lvl="2" indent="-228600" algn="just">
              <a:spcBef>
                <a:spcPts val="65"/>
              </a:spcBef>
              <a:buFont typeface="Wingdings"/>
              <a:buChar char=""/>
              <a:tabLst>
                <a:tab pos="1003300" algn="l"/>
              </a:tabLst>
            </a:pPr>
            <a:r>
              <a:rPr lang="es-ES" sz="2400" dirty="0">
                <a:cs typeface="Times New Roman"/>
              </a:rPr>
              <a:t>16:</a:t>
            </a:r>
            <a:r>
              <a:rPr lang="es-ES" sz="2400" spc="-3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carga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convencional</a:t>
            </a:r>
            <a:r>
              <a:rPr lang="es-ES" sz="2400" spc="-35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spc="-4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16</a:t>
            </a:r>
            <a:r>
              <a:rPr lang="es-ES" sz="2400" spc="-4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amperios</a:t>
            </a:r>
            <a:r>
              <a:rPr lang="es-ES" sz="2400" spc="-3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corriente</a:t>
            </a:r>
            <a:r>
              <a:rPr lang="es-ES" sz="2400" spc="-4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alterna,</a:t>
            </a:r>
            <a:r>
              <a:rPr lang="es-ES" sz="2400" spc="-3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típica</a:t>
            </a:r>
            <a:r>
              <a:rPr lang="es-ES" sz="2400" spc="-45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spc="-40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viviendas de </a:t>
            </a:r>
            <a:r>
              <a:rPr lang="es-ES" sz="2400" dirty="0">
                <a:cs typeface="Times New Roman"/>
              </a:rPr>
              <a:t>230 </a:t>
            </a:r>
            <a:r>
              <a:rPr lang="es-ES" sz="2400" spc="-5" dirty="0">
                <a:cs typeface="Times New Roman"/>
              </a:rPr>
              <a:t>V, </a:t>
            </a:r>
            <a:r>
              <a:rPr lang="es-ES" sz="2400" dirty="0">
                <a:cs typeface="Times New Roman"/>
              </a:rPr>
              <a:t>que </a:t>
            </a:r>
            <a:r>
              <a:rPr lang="es-ES" sz="2400" spc="-5" dirty="0">
                <a:cs typeface="Times New Roman"/>
              </a:rPr>
              <a:t>pueden entregar </a:t>
            </a:r>
            <a:r>
              <a:rPr lang="es-ES" sz="2400" dirty="0">
                <a:cs typeface="Times New Roman"/>
              </a:rPr>
              <a:t>una potencia </a:t>
            </a:r>
            <a:r>
              <a:rPr lang="es-ES" sz="2400" spc="-5" dirty="0">
                <a:cs typeface="Times New Roman"/>
              </a:rPr>
              <a:t>eléctrica </a:t>
            </a:r>
            <a:r>
              <a:rPr lang="es-ES" sz="2400" dirty="0">
                <a:cs typeface="Times New Roman"/>
              </a:rPr>
              <a:t>de unos 3,7 </a:t>
            </a:r>
            <a:r>
              <a:rPr lang="es-ES" sz="2400" spc="-5" dirty="0">
                <a:cs typeface="Times New Roman"/>
              </a:rPr>
              <a:t>kW. Y </a:t>
            </a:r>
            <a:r>
              <a:rPr lang="es-ES" sz="2400" dirty="0" smtClean="0">
                <a:cs typeface="Times New Roman"/>
              </a:rPr>
              <a:t>por </a:t>
            </a:r>
            <a:r>
              <a:rPr lang="es-ES" sz="2400" spc="-5" dirty="0" smtClean="0">
                <a:cs typeface="Times New Roman"/>
              </a:rPr>
              <a:t>ejemplo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cargan</a:t>
            </a:r>
            <a:r>
              <a:rPr lang="es-ES" sz="2400" dirty="0">
                <a:cs typeface="Times New Roman"/>
              </a:rPr>
              <a:t> un coche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eléctrico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dirty="0">
                <a:cs typeface="Times New Roman"/>
              </a:rPr>
              <a:t> aproximadamente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8 </a:t>
            </a:r>
            <a:r>
              <a:rPr lang="es-ES" sz="2400" spc="-5" dirty="0">
                <a:cs typeface="Times New Roman"/>
              </a:rPr>
              <a:t>horas.</a:t>
            </a:r>
            <a:endParaRPr lang="es-ES" sz="2400" dirty="0">
              <a:cs typeface="Times New Roman"/>
            </a:endParaRPr>
          </a:p>
          <a:p>
            <a:pPr marL="1002665" marR="9525" lvl="2" indent="-228600" algn="just">
              <a:buFont typeface="Wingdings"/>
              <a:buChar char=""/>
              <a:tabLst>
                <a:tab pos="1003300" algn="l"/>
              </a:tabLst>
            </a:pPr>
            <a:r>
              <a:rPr lang="es-ES" sz="2400" dirty="0">
                <a:cs typeface="Times New Roman"/>
              </a:rPr>
              <a:t>32: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carga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spc="-5" dirty="0" err="1">
                <a:cs typeface="Times New Roman"/>
              </a:rPr>
              <a:t>semirrápida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 32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amperios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 corriente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alterna,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también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presente </a:t>
            </a:r>
            <a:r>
              <a:rPr lang="es-ES" sz="2400" spc="-5" dirty="0" smtClean="0">
                <a:cs typeface="Times New Roman"/>
              </a:rPr>
              <a:t>en viviendas</a:t>
            </a:r>
            <a:r>
              <a:rPr lang="es-ES" sz="2400" spc="-5" dirty="0">
                <a:cs typeface="Times New Roman"/>
              </a:rPr>
              <a:t>, entregando </a:t>
            </a:r>
            <a:r>
              <a:rPr lang="es-ES" sz="2400" dirty="0">
                <a:cs typeface="Times New Roman"/>
              </a:rPr>
              <a:t>una potencia eléctrica de 7,3 </a:t>
            </a:r>
            <a:r>
              <a:rPr lang="es-ES" sz="2400" spc="-5" dirty="0">
                <a:cs typeface="Times New Roman"/>
              </a:rPr>
              <a:t>kW. Cargando </a:t>
            </a:r>
            <a:r>
              <a:rPr lang="es-ES" sz="2400" dirty="0">
                <a:cs typeface="Times New Roman"/>
              </a:rPr>
              <a:t>un </a:t>
            </a:r>
            <a:r>
              <a:rPr lang="es-ES" sz="2400" dirty="0" smtClean="0">
                <a:cs typeface="Times New Roman"/>
              </a:rPr>
              <a:t>coche </a:t>
            </a:r>
            <a:r>
              <a:rPr lang="es-ES" sz="2400" spc="-5" dirty="0" smtClean="0">
                <a:cs typeface="Times New Roman"/>
              </a:rPr>
              <a:t>eléctrico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dirty="0">
                <a:cs typeface="Times New Roman"/>
              </a:rPr>
              <a:t> aproximadamente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4 </a:t>
            </a:r>
            <a:r>
              <a:rPr lang="es-ES" sz="2400" spc="-5" dirty="0">
                <a:cs typeface="Times New Roman"/>
              </a:rPr>
              <a:t>horas</a:t>
            </a:r>
            <a:endParaRPr lang="es-ES" sz="2400" dirty="0">
              <a:cs typeface="Times New Roman"/>
            </a:endParaRP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lang="es-ES" sz="2400" b="1" dirty="0">
                <a:cs typeface="Times New Roman"/>
              </a:rPr>
              <a:t>Columna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5" dirty="0">
                <a:cs typeface="Times New Roman"/>
              </a:rPr>
              <a:t> carga: carga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rápida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en </a:t>
            </a:r>
            <a:r>
              <a:rPr lang="es-ES" sz="2400" b="1" dirty="0">
                <a:cs typeface="Times New Roman"/>
              </a:rPr>
              <a:t>viviendas y</a:t>
            </a:r>
            <a:r>
              <a:rPr lang="es-ES" sz="2400" b="1" spc="-5" dirty="0">
                <a:cs typeface="Times New Roman"/>
              </a:rPr>
              <a:t> lugares</a:t>
            </a:r>
            <a:r>
              <a:rPr lang="es-ES" sz="2400" b="1" dirty="0">
                <a:cs typeface="Times New Roman"/>
              </a:rPr>
              <a:t> públicos.</a:t>
            </a:r>
          </a:p>
          <a:p>
            <a:pPr marL="1002665" lvl="2" indent="-229235" algn="just">
              <a:buFont typeface="Wingdings"/>
              <a:buChar char=""/>
              <a:tabLst>
                <a:tab pos="1003300" algn="l"/>
              </a:tabLst>
            </a:pPr>
            <a:r>
              <a:rPr lang="es-ES" sz="2400" dirty="0">
                <a:cs typeface="Times New Roman"/>
              </a:rPr>
              <a:t>40.</a:t>
            </a:r>
          </a:p>
          <a:p>
            <a:pPr marL="1002665" lvl="2" indent="-229235" algn="just">
              <a:buFont typeface="Wingdings"/>
              <a:buChar char=""/>
              <a:tabLst>
                <a:tab pos="1003300" algn="l"/>
              </a:tabLst>
            </a:pPr>
            <a:r>
              <a:rPr lang="es-ES" sz="2400" dirty="0">
                <a:cs typeface="Times New Roman"/>
              </a:rPr>
              <a:t>80.</a:t>
            </a:r>
          </a:p>
          <a:p>
            <a:pPr marL="822960" marR="10160" lvl="1" indent="-228600" algn="just">
              <a:spcBef>
                <a:spcPts val="70"/>
              </a:spcBef>
              <a:buFont typeface="Courier New"/>
              <a:buChar char="o"/>
              <a:tabLst>
                <a:tab pos="823594" algn="l"/>
              </a:tabLst>
            </a:pPr>
            <a:r>
              <a:rPr lang="es-ES" sz="2400" spc="-5" dirty="0">
                <a:cs typeface="Times New Roman"/>
              </a:rPr>
              <a:t>Sistema satélite: carga </a:t>
            </a:r>
            <a:r>
              <a:rPr lang="es-ES" sz="2400" dirty="0">
                <a:cs typeface="Times New Roman"/>
              </a:rPr>
              <a:t>rápida y </a:t>
            </a:r>
            <a:r>
              <a:rPr lang="es-ES" sz="2400" spc="-5" dirty="0">
                <a:cs typeface="Times New Roman"/>
              </a:rPr>
              <a:t>ultrarrápida, </a:t>
            </a:r>
            <a:r>
              <a:rPr lang="es-ES" sz="2400" dirty="0">
                <a:cs typeface="Times New Roman"/>
              </a:rPr>
              <a:t>implementada </a:t>
            </a:r>
            <a:r>
              <a:rPr lang="es-ES" sz="2400" spc="-5" dirty="0">
                <a:cs typeface="Times New Roman"/>
              </a:rPr>
              <a:t>en lugares </a:t>
            </a:r>
            <a:r>
              <a:rPr lang="es-ES" sz="2400" dirty="0">
                <a:cs typeface="Times New Roman"/>
              </a:rPr>
              <a:t>públicos</a:t>
            </a:r>
            <a:r>
              <a:rPr lang="es-ES" sz="2400" dirty="0" smtClean="0">
                <a:cs typeface="Times New Roman"/>
              </a:rPr>
              <a:t>, </a:t>
            </a:r>
            <a:r>
              <a:rPr lang="es-ES" sz="2400" spc="-5" dirty="0" smtClean="0">
                <a:cs typeface="Times New Roman"/>
              </a:rPr>
              <a:t>enchufando </a:t>
            </a:r>
            <a:r>
              <a:rPr lang="es-ES" sz="2400" spc="-5" dirty="0">
                <a:cs typeface="Times New Roman"/>
              </a:rPr>
              <a:t>el vehículo </a:t>
            </a:r>
            <a:r>
              <a:rPr lang="es-ES" sz="2400" dirty="0">
                <a:cs typeface="Times New Roman"/>
              </a:rPr>
              <a:t>unos 30 </a:t>
            </a:r>
            <a:r>
              <a:rPr lang="es-ES" sz="2400" spc="-5" dirty="0">
                <a:cs typeface="Times New Roman"/>
              </a:rPr>
              <a:t>minutos para recargar el </a:t>
            </a:r>
            <a:r>
              <a:rPr lang="es-ES" sz="2400" dirty="0">
                <a:cs typeface="Times New Roman"/>
              </a:rPr>
              <a:t>80% de la </a:t>
            </a:r>
            <a:r>
              <a:rPr lang="es-ES" sz="2400" spc="-5" dirty="0">
                <a:cs typeface="Times New Roman"/>
              </a:rPr>
              <a:t>batería</a:t>
            </a:r>
            <a:r>
              <a:rPr lang="es-ES" sz="2400" spc="-5" dirty="0" smtClean="0">
                <a:cs typeface="Times New Roman"/>
              </a:rPr>
              <a:t>, entregando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energía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corriente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continua.</a:t>
            </a:r>
            <a:endParaRPr lang="es-ES" sz="2400" dirty="0">
              <a:cs typeface="Times New Roman"/>
            </a:endParaRPr>
          </a:p>
          <a:p>
            <a:pPr marL="1002665" lvl="2" indent="-229235" algn="just">
              <a:buFont typeface="Wingdings"/>
              <a:buChar char=""/>
              <a:tabLst>
                <a:tab pos="1002665" algn="l"/>
                <a:tab pos="1003300" algn="l"/>
              </a:tabLst>
            </a:pPr>
            <a:r>
              <a:rPr lang="es-ES" sz="2400" dirty="0">
                <a:cs typeface="Times New Roman"/>
              </a:rPr>
              <a:t>40.</a:t>
            </a:r>
          </a:p>
          <a:p>
            <a:pPr marL="1002665" lvl="2" indent="-229235" algn="just">
              <a:buFont typeface="Wingdings"/>
              <a:buChar char=""/>
              <a:tabLst>
                <a:tab pos="1002665" algn="l"/>
                <a:tab pos="1003300" algn="l"/>
              </a:tabLst>
            </a:pPr>
            <a:r>
              <a:rPr lang="es-ES" sz="2400" dirty="0">
                <a:cs typeface="Times New Roman"/>
              </a:rPr>
              <a:t>63.</a:t>
            </a:r>
          </a:p>
          <a:p>
            <a:pPr marL="1002665" lvl="2" indent="-229235" algn="just">
              <a:buFont typeface="Wingdings"/>
              <a:buChar char=""/>
              <a:tabLst>
                <a:tab pos="1002665" algn="l"/>
                <a:tab pos="1003300" algn="l"/>
              </a:tabLst>
            </a:pPr>
            <a:r>
              <a:rPr lang="es-ES" sz="2400" dirty="0">
                <a:cs typeface="Times New Roman"/>
              </a:rPr>
              <a:t>80.</a:t>
            </a:r>
          </a:p>
          <a:p>
            <a:pPr marL="1002665" lvl="2" indent="-229235" algn="just">
              <a:buFont typeface="Wingdings"/>
              <a:buChar char=""/>
              <a:tabLst>
                <a:tab pos="1002665" algn="l"/>
                <a:tab pos="1003300" algn="l"/>
              </a:tabLst>
            </a:pPr>
            <a:r>
              <a:rPr lang="es-ES" sz="2400" dirty="0">
                <a:cs typeface="Times New Roman"/>
              </a:rPr>
              <a:t>125.</a:t>
            </a:r>
          </a:p>
          <a:p>
            <a:pPr marL="553085" indent="-229235" algn="just">
              <a:spcBef>
                <a:spcPts val="2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spc="-5" dirty="0">
                <a:cs typeface="Times New Roman"/>
              </a:rPr>
              <a:t>Cantidad</a:t>
            </a:r>
            <a:endParaRPr lang="es-ES" sz="2400" b="1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endParaRPr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509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556" y="393700"/>
            <a:ext cx="18059400" cy="102310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/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Batería</a:t>
            </a:r>
            <a:r>
              <a:rPr sz="2400" b="1" u="sng" spc="-2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-3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Condensadores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algn="just">
              <a:spcBef>
                <a:spcPts val="40"/>
              </a:spcBef>
            </a:pPr>
            <a:endParaRPr sz="2400" dirty="0">
              <a:cs typeface="Times New Roman"/>
            </a:endParaRPr>
          </a:p>
          <a:p>
            <a:pPr marL="12700" marR="7620" algn="just">
              <a:tabLst>
                <a:tab pos="1737995" algn="l"/>
              </a:tabLst>
            </a:pPr>
            <a:r>
              <a:rPr sz="2400" spc="-5" dirty="0">
                <a:cs typeface="Times New Roman"/>
              </a:rPr>
              <a:t>Seleccionando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icono	,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batería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condensadores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controlar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factor</a:t>
            </a:r>
            <a:r>
              <a:rPr sz="2400" spc="-2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potencia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instalación, </a:t>
            </a:r>
            <a:r>
              <a:rPr sz="2400" spc="-5" dirty="0">
                <a:cs typeface="Times New Roman"/>
              </a:rPr>
              <a:t>compensando</a:t>
            </a:r>
            <a:r>
              <a:rPr sz="2400" dirty="0">
                <a:cs typeface="Times New Roman"/>
              </a:rPr>
              <a:t> la </a:t>
            </a:r>
            <a:r>
              <a:rPr sz="2400" spc="-5" dirty="0">
                <a:cs typeface="Times New Roman"/>
              </a:rPr>
              <a:t>energía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reactiva.</a:t>
            </a:r>
            <a:endParaRPr sz="2400" dirty="0">
              <a:cs typeface="Times New Roman"/>
            </a:endParaRPr>
          </a:p>
          <a:p>
            <a:pPr marL="12700" algn="just">
              <a:spcBef>
                <a:spcPts val="850"/>
              </a:spcBef>
            </a:pPr>
            <a:r>
              <a:rPr sz="2400" dirty="0">
                <a:cs typeface="Times New Roman"/>
              </a:rPr>
              <a:t>La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compensación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reactiva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baja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tensión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realiza </a:t>
            </a:r>
            <a:r>
              <a:rPr sz="2400" spc="-5" dirty="0" err="1">
                <a:cs typeface="Times New Roman"/>
              </a:rPr>
              <a:t>mediante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 marL="12700" algn="just">
              <a:spcBef>
                <a:spcPts val="850"/>
              </a:spcBef>
            </a:pPr>
            <a:endParaRPr sz="2400" dirty="0">
              <a:cs typeface="Times New Roman"/>
            </a:endParaRPr>
          </a:p>
          <a:p>
            <a:pPr marL="553085" marR="5080" indent="-228600" algn="just">
              <a:spcBef>
                <a:spcPts val="1035"/>
              </a:spcBef>
              <a:buFont typeface="Symbol"/>
              <a:buChar char=""/>
              <a:tabLst>
                <a:tab pos="553720" algn="l"/>
              </a:tabLst>
            </a:pPr>
            <a:r>
              <a:rPr sz="2400" b="1" spc="-5" dirty="0">
                <a:cs typeface="Times New Roman"/>
              </a:rPr>
              <a:t>Condensadores</a:t>
            </a:r>
            <a:r>
              <a:rPr sz="2400" b="1" spc="-3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fijos</a:t>
            </a:r>
            <a:r>
              <a:rPr sz="2400" dirty="0">
                <a:cs typeface="Times New Roman"/>
              </a:rPr>
              <a:t>: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realizando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conexión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instalación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mediante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interruptor</a:t>
            </a:r>
            <a:r>
              <a:rPr sz="2400" spc="-40" dirty="0">
                <a:cs typeface="Times New Roman"/>
              </a:rPr>
              <a:t> </a:t>
            </a:r>
            <a:r>
              <a:rPr sz="2400" spc="5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corte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carga, interruptor automático, contactor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directamente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bornes </a:t>
            </a:r>
            <a:r>
              <a:rPr sz="2400" dirty="0">
                <a:cs typeface="Times New Roman"/>
              </a:rPr>
              <a:t>del </a:t>
            </a:r>
            <a:r>
              <a:rPr sz="2400" spc="-5" dirty="0" smtClean="0">
                <a:cs typeface="Times New Roman"/>
              </a:rPr>
              <a:t>receptor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quiere</a:t>
            </a:r>
            <a:r>
              <a:rPr sz="2400" spc="-5" dirty="0">
                <a:cs typeface="Times New Roman"/>
              </a:rPr>
              <a:t> compensar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maniobrando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ambos</a:t>
            </a:r>
            <a:r>
              <a:rPr sz="2400" dirty="0">
                <a:cs typeface="Times New Roman"/>
              </a:rPr>
              <a:t> conjuntamente.</a:t>
            </a:r>
          </a:p>
          <a:p>
            <a:pPr marL="553085" algn="just"/>
            <a:r>
              <a:rPr sz="2400" dirty="0">
                <a:cs typeface="Times New Roman"/>
              </a:rPr>
              <a:t>Esta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configuración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suele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usar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bornes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motores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transformadores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cuando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nivel</a:t>
            </a:r>
            <a:r>
              <a:rPr sz="2400" spc="-3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razonablemente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constante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(no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ay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riesgo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sobrecompensación).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Hay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tener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cuenta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normativa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aplicable</a:t>
            </a:r>
            <a:r>
              <a:rPr sz="2400" dirty="0">
                <a:cs typeface="Times New Roman"/>
              </a:rPr>
              <a:t> (RBT-ITC-BT-43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apartado</a:t>
            </a:r>
            <a:r>
              <a:rPr sz="2400" dirty="0">
                <a:cs typeface="Times New Roman"/>
              </a:rPr>
              <a:t> 2.7)</a:t>
            </a:r>
            <a:r>
              <a:rPr sz="2400" spc="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especifica</a:t>
            </a:r>
            <a:r>
              <a:rPr sz="2400" spc="-5" dirty="0">
                <a:cs typeface="Times New Roman"/>
              </a:rPr>
              <a:t>:</a:t>
            </a:r>
            <a:endParaRPr sz="2400" dirty="0">
              <a:cs typeface="Times New Roman"/>
            </a:endParaRPr>
          </a:p>
          <a:p>
            <a:pPr marL="731520" lvl="1" indent="-229235" algn="just">
              <a:spcBef>
                <a:spcPts val="850"/>
              </a:spcBef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ningún </a:t>
            </a:r>
            <a:r>
              <a:rPr sz="2400" spc="-5" dirty="0">
                <a:cs typeface="Times New Roman"/>
              </a:rPr>
              <a:t>caso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energía </a:t>
            </a:r>
            <a:r>
              <a:rPr sz="2400" spc="-5" dirty="0">
                <a:cs typeface="Times New Roman"/>
              </a:rPr>
              <a:t>absorbida </a:t>
            </a:r>
            <a:r>
              <a:rPr sz="2400" dirty="0">
                <a:cs typeface="Times New Roman"/>
              </a:rPr>
              <a:t>por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rede puede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capacitiva.</a:t>
            </a:r>
            <a:endParaRPr sz="2400" dirty="0">
              <a:cs typeface="Times New Roman"/>
            </a:endParaRPr>
          </a:p>
          <a:p>
            <a:pPr marL="731520" marR="8890" lvl="1" indent="-228600" algn="just">
              <a:spcBef>
                <a:spcPts val="65"/>
              </a:spcBef>
              <a:buFont typeface="Courier New"/>
              <a:buChar char="o"/>
              <a:tabLst>
                <a:tab pos="769620" algn="l"/>
                <a:tab pos="770255" algn="l"/>
              </a:tabLst>
            </a:pPr>
            <a:r>
              <a:rPr sz="2400" dirty="0"/>
              <a:t>	</a:t>
            </a:r>
            <a:r>
              <a:rPr sz="2400" spc="-5" dirty="0">
                <a:cs typeface="Times New Roman"/>
              </a:rPr>
              <a:t>La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compensación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fija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hacer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varias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cargas</a:t>
            </a:r>
            <a:r>
              <a:rPr sz="2400" spc="2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siempre</a:t>
            </a:r>
            <a:r>
              <a:rPr sz="2400" spc="1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funcionen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medio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un único </a:t>
            </a:r>
            <a:r>
              <a:rPr sz="2400" spc="-5" dirty="0">
                <a:cs typeface="Times New Roman"/>
              </a:rPr>
              <a:t>interruptor.</a:t>
            </a:r>
            <a:endParaRPr sz="2400" dirty="0">
              <a:cs typeface="Times New Roman"/>
            </a:endParaRPr>
          </a:p>
          <a:p>
            <a:pPr marL="731520" marR="7620" lvl="1" indent="-228600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Para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compensar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instalación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completa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2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debe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recurrir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configuración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automática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731520" algn="just"/>
            <a:r>
              <a:rPr sz="2400" dirty="0">
                <a:cs typeface="Times New Roman"/>
              </a:rPr>
              <a:t>En</a:t>
            </a:r>
            <a:r>
              <a:rPr sz="2400" spc="30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resumen,</a:t>
            </a:r>
            <a:r>
              <a:rPr sz="2400" spc="3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esta</a:t>
            </a:r>
            <a:r>
              <a:rPr sz="2400" spc="3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configuración</a:t>
            </a:r>
            <a:r>
              <a:rPr sz="2400" spc="3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</a:t>
            </a:r>
            <a:r>
              <a:rPr sz="2400" spc="3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aplica</a:t>
            </a:r>
            <a:r>
              <a:rPr sz="2400" spc="3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aguas</a:t>
            </a:r>
            <a:r>
              <a:rPr sz="2400" spc="3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abajo</a:t>
            </a:r>
            <a:r>
              <a:rPr sz="2400" spc="3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junto</a:t>
            </a:r>
            <a:r>
              <a:rPr sz="2400" spc="3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3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31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motores</a:t>
            </a:r>
            <a:r>
              <a:rPr sz="2400" spc="31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transformadores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se </a:t>
            </a:r>
            <a:r>
              <a:rPr sz="2400" spc="-5" dirty="0">
                <a:cs typeface="Times New Roman"/>
              </a:rPr>
              <a:t>quieren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compensar.</a:t>
            </a:r>
            <a:endParaRPr sz="2400" dirty="0">
              <a:cs typeface="Times New Roman"/>
            </a:endParaRPr>
          </a:p>
          <a:p>
            <a:pPr marL="553085" marR="5080" indent="-228600" algn="just">
              <a:spcBef>
                <a:spcPts val="1035"/>
              </a:spcBef>
              <a:buFont typeface="Symbol"/>
              <a:buChar char=""/>
              <a:tabLst>
                <a:tab pos="553720" algn="l"/>
              </a:tabLst>
            </a:pPr>
            <a:r>
              <a:rPr sz="2400" b="1" spc="-5" dirty="0">
                <a:cs typeface="Times New Roman"/>
              </a:rPr>
              <a:t>Baterías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automáticas</a:t>
            </a:r>
            <a:r>
              <a:rPr sz="2400" b="1" dirty="0">
                <a:cs typeface="Times New Roman"/>
              </a:rPr>
              <a:t> 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condensadores</a:t>
            </a:r>
            <a:r>
              <a:rPr sz="2400" spc="-5" dirty="0">
                <a:cs typeface="Times New Roman"/>
              </a:rPr>
              <a:t>: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proporciona</a:t>
            </a:r>
            <a:r>
              <a:rPr sz="2400" dirty="0">
                <a:cs typeface="Times New Roman"/>
              </a:rPr>
              <a:t> 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instalación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reactiva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necesaria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dentro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unos límites que </a:t>
            </a:r>
            <a:r>
              <a:rPr sz="2400" spc="-5" dirty="0">
                <a:cs typeface="Times New Roman"/>
              </a:rPr>
              <a:t>se requiere en cada momento. Estas </a:t>
            </a:r>
            <a:r>
              <a:rPr sz="2400" spc="-5" dirty="0" err="1">
                <a:cs typeface="Times New Roman"/>
              </a:rPr>
              <a:t>baterías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suelen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situar en </a:t>
            </a:r>
            <a:r>
              <a:rPr sz="2400" dirty="0">
                <a:cs typeface="Times New Roman"/>
              </a:rPr>
              <a:t>la cabecera de </a:t>
            </a:r>
            <a:r>
              <a:rPr sz="2400" spc="5" dirty="0">
                <a:cs typeface="Times New Roman"/>
              </a:rPr>
              <a:t>la </a:t>
            </a:r>
            <a:r>
              <a:rPr sz="2400" dirty="0">
                <a:cs typeface="Times New Roman"/>
              </a:rPr>
              <a:t>instalación o </a:t>
            </a:r>
            <a:r>
              <a:rPr sz="2400" spc="-5" dirty="0">
                <a:cs typeface="Times New Roman"/>
              </a:rPr>
              <a:t>en el embarrado del </a:t>
            </a:r>
            <a:r>
              <a:rPr sz="2400" dirty="0">
                <a:cs typeface="Times New Roman"/>
              </a:rPr>
              <a:t>cuadro </a:t>
            </a:r>
            <a:r>
              <a:rPr sz="2400" spc="-5" dirty="0">
                <a:cs typeface="Times New Roman"/>
              </a:rPr>
              <a:t>general </a:t>
            </a:r>
            <a:r>
              <a:rPr sz="2400" spc="5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baja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tensión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cuadros </a:t>
            </a:r>
            <a:r>
              <a:rPr sz="2400" spc="-5" dirty="0">
                <a:cs typeface="Times New Roman"/>
              </a:rPr>
              <a:t>secundarios </a:t>
            </a:r>
            <a:r>
              <a:rPr sz="2400" dirty="0">
                <a:cs typeface="Times New Roman"/>
              </a:rPr>
              <a:t>muy cargados. </a:t>
            </a:r>
            <a:r>
              <a:rPr sz="2400" spc="-5" dirty="0">
                <a:cs typeface="Times New Roman"/>
              </a:rPr>
              <a:t>Estos equipos </a:t>
            </a:r>
            <a:r>
              <a:rPr sz="2400" spc="-5" dirty="0" err="1">
                <a:cs typeface="Times New Roman"/>
              </a:rPr>
              <a:t>están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compuestos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tres</a:t>
            </a:r>
            <a:r>
              <a:rPr sz="2400" dirty="0">
                <a:cs typeface="Times New Roman"/>
              </a:rPr>
              <a:t> elementos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principales:</a:t>
            </a:r>
            <a:endParaRPr sz="2400" dirty="0">
              <a:cs typeface="Times New Roman"/>
            </a:endParaRPr>
          </a:p>
          <a:p>
            <a:pPr marL="731520" marR="7620" lvl="1" indent="-228600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Regulador: </a:t>
            </a:r>
            <a:r>
              <a:rPr sz="2400" dirty="0">
                <a:cs typeface="Times New Roman"/>
              </a:rPr>
              <a:t>mide </a:t>
            </a:r>
            <a:r>
              <a:rPr sz="2400" spc="-5" dirty="0">
                <a:cs typeface="Times New Roman"/>
              </a:rPr>
              <a:t>el cosφ </a:t>
            </a:r>
            <a:r>
              <a:rPr sz="2400" dirty="0">
                <a:cs typeface="Times New Roman"/>
              </a:rPr>
              <a:t>y manda </a:t>
            </a:r>
            <a:r>
              <a:rPr sz="2400" spc="-5" dirty="0">
                <a:cs typeface="Times New Roman"/>
              </a:rPr>
              <a:t>órdenes </a:t>
            </a:r>
            <a:r>
              <a:rPr sz="2400" dirty="0">
                <a:cs typeface="Times New Roman"/>
              </a:rPr>
              <a:t>a los </a:t>
            </a:r>
            <a:r>
              <a:rPr sz="2400" spc="-5" dirty="0">
                <a:cs typeface="Times New Roman"/>
              </a:rPr>
              <a:t>contactores </a:t>
            </a:r>
            <a:r>
              <a:rPr sz="2400" dirty="0">
                <a:cs typeface="Times New Roman"/>
              </a:rPr>
              <a:t>para </a:t>
            </a:r>
            <a:r>
              <a:rPr sz="2400" dirty="0" err="1">
                <a:cs typeface="Times New Roman"/>
              </a:rPr>
              <a:t>aproximarse</a:t>
            </a:r>
            <a:r>
              <a:rPr sz="2400" dirty="0">
                <a:cs typeface="Times New Roman"/>
              </a:rPr>
              <a:t> </a:t>
            </a:r>
            <a:r>
              <a:rPr sz="2400" spc="5" dirty="0" smtClean="0">
                <a:cs typeface="Times New Roman"/>
              </a:rPr>
              <a:t>lo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máximo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posible </a:t>
            </a:r>
            <a:r>
              <a:rPr sz="2400" spc="-5" dirty="0">
                <a:cs typeface="Times New Roman"/>
              </a:rPr>
              <a:t>al cosφ </a:t>
            </a:r>
            <a:r>
              <a:rPr sz="2400" dirty="0">
                <a:cs typeface="Times New Roman"/>
              </a:rPr>
              <a:t>objetivo, </a:t>
            </a:r>
            <a:r>
              <a:rPr sz="2400" spc="-5" dirty="0">
                <a:cs typeface="Times New Roman"/>
              </a:rPr>
              <a:t>conectando </a:t>
            </a:r>
            <a:r>
              <a:rPr sz="2400" dirty="0">
                <a:cs typeface="Times New Roman"/>
              </a:rPr>
              <a:t>los distintos </a:t>
            </a:r>
            <a:r>
              <a:rPr sz="2400" spc="-5" dirty="0">
                <a:cs typeface="Times New Roman"/>
              </a:rPr>
              <a:t>escalones </a:t>
            </a:r>
            <a:r>
              <a:rPr sz="2400" dirty="0">
                <a:cs typeface="Times New Roman"/>
              </a:rPr>
              <a:t>de </a:t>
            </a:r>
            <a:r>
              <a:rPr sz="2400" spc="-5" dirty="0" err="1" smtClean="0">
                <a:cs typeface="Times New Roman"/>
              </a:rPr>
              <a:t>potencia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reactiva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731520" marR="7620" lvl="1" indent="-228600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Contactores: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encargados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conectar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condensadores</a:t>
            </a:r>
            <a:r>
              <a:rPr sz="2400" dirty="0">
                <a:cs typeface="Times New Roman"/>
              </a:rPr>
              <a:t> que</a:t>
            </a:r>
            <a:r>
              <a:rPr sz="2400" spc="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conforman</a:t>
            </a:r>
            <a:r>
              <a:rPr sz="2400" spc="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batería</a:t>
            </a:r>
            <a:r>
              <a:rPr sz="2400" spc="-5" dirty="0">
                <a:cs typeface="Times New Roman"/>
              </a:rPr>
              <a:t>. </a:t>
            </a: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número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escalones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equipo </a:t>
            </a:r>
            <a:r>
              <a:rPr sz="2400" dirty="0">
                <a:cs typeface="Times New Roman"/>
              </a:rPr>
              <a:t>depende del </a:t>
            </a:r>
            <a:r>
              <a:rPr sz="2400" spc="-5" dirty="0">
                <a:cs typeface="Times New Roman"/>
              </a:rPr>
              <a:t>número </a:t>
            </a:r>
            <a:r>
              <a:rPr sz="2400" dirty="0">
                <a:cs typeface="Times New Roman"/>
              </a:rPr>
              <a:t>de </a:t>
            </a:r>
            <a:r>
              <a:rPr sz="2400" dirty="0" err="1">
                <a:cs typeface="Times New Roman"/>
              </a:rPr>
              <a:t>salidas</a:t>
            </a:r>
            <a:r>
              <a:rPr sz="240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regulador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Condensadores: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encargados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aportar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energía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reactiva.</a:t>
            </a:r>
            <a:endParaRPr sz="2400" dirty="0">
              <a:cs typeface="Times New Roman"/>
            </a:endParaRPr>
          </a:p>
          <a:p>
            <a:pPr marL="731520" algn="just"/>
            <a:r>
              <a:rPr sz="2400" dirty="0">
                <a:cs typeface="Times New Roman"/>
              </a:rPr>
              <a:t>Donde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situar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baterías de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condensadores,</a:t>
            </a:r>
            <a:r>
              <a:rPr sz="2400" dirty="0">
                <a:cs typeface="Times New Roman"/>
              </a:rPr>
              <a:t> depende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tipo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compensación</a:t>
            </a:r>
            <a:r>
              <a:rPr sz="2400" spc="-1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 </a:t>
            </a:r>
            <a:r>
              <a:rPr sz="2400" spc="-5" dirty="0">
                <a:cs typeface="Times New Roman"/>
              </a:rPr>
              <a:t>quiera,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simplificando,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</a:t>
            </a:r>
            <a:r>
              <a:rPr sz="2400" dirty="0">
                <a:cs typeface="Times New Roman"/>
              </a:rPr>
              <a:t> optar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 </a:t>
            </a:r>
            <a:r>
              <a:rPr sz="2400" dirty="0">
                <a:cs typeface="Times New Roman"/>
              </a:rPr>
              <a:t>tres</a:t>
            </a:r>
            <a:r>
              <a:rPr sz="2400" spc="1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tipos</a:t>
            </a:r>
            <a:r>
              <a:rPr sz="2400" dirty="0" smtClean="0">
                <a:cs typeface="Times New Roman"/>
              </a:rPr>
              <a:t>:</a:t>
            </a:r>
            <a:endParaRPr lang="es-ES" sz="2400" dirty="0" smtClean="0">
              <a:cs typeface="Times New Roman"/>
            </a:endParaRPr>
          </a:p>
          <a:p>
            <a:pPr marL="731520" algn="just"/>
            <a:endParaRPr lang="es-ES" sz="2400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9156" y="1079500"/>
            <a:ext cx="662939" cy="835659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556" y="393700"/>
            <a:ext cx="18059400" cy="3059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085" indent="-229235" algn="just">
              <a:spcBef>
                <a:spcPts val="94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spc="-5" dirty="0" err="1" smtClean="0">
                <a:cs typeface="Times New Roman"/>
              </a:rPr>
              <a:t>Compensación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individual: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cada</a:t>
            </a:r>
            <a:r>
              <a:rPr sz="2400" dirty="0">
                <a:cs typeface="Times New Roman"/>
              </a:rPr>
              <a:t> receptor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carga.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 err="1">
                <a:cs typeface="Times New Roman"/>
                <a:hlinkClick r:id="" action="ppaction://noaction"/>
              </a:rPr>
              <a:t>Figura</a:t>
            </a:r>
            <a:r>
              <a:rPr sz="2400" spc="10" dirty="0">
                <a:cs typeface="Times New Roman"/>
                <a:hlinkClick r:id="" action="ppaction://noaction"/>
              </a:rPr>
              <a:t> </a:t>
            </a:r>
            <a:r>
              <a:rPr sz="2400" dirty="0" smtClean="0">
                <a:cs typeface="Times New Roman"/>
                <a:hlinkClick r:id="" action="ppaction://noaction"/>
              </a:rPr>
              <a:t>89</a:t>
            </a:r>
            <a:r>
              <a:rPr sz="2400" dirty="0" smtClean="0">
                <a:cs typeface="Times New Roman"/>
              </a:rPr>
              <a:t>.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spcBef>
                <a:spcPts val="94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spc="-5" dirty="0" smtClean="0">
                <a:latin typeface="Times New Roman"/>
                <a:cs typeface="Times New Roman"/>
              </a:rPr>
              <a:t>Compensación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por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grupos</a:t>
            </a:r>
            <a:r>
              <a:rPr lang="es-ES" sz="2400" dirty="0">
                <a:latin typeface="Times New Roman"/>
                <a:cs typeface="Times New Roman"/>
              </a:rPr>
              <a:t> o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parcial: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las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baterías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automáticas</a:t>
            </a:r>
            <a:r>
              <a:rPr lang="es-ES" sz="2400" dirty="0">
                <a:latin typeface="Times New Roman"/>
                <a:cs typeface="Times New Roman"/>
              </a:rPr>
              <a:t> de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condensadores (</a:t>
            </a:r>
            <a:r>
              <a:rPr lang="es-ES" sz="2400" spc="-5" dirty="0">
                <a:latin typeface="Times New Roman"/>
                <a:cs typeface="Times New Roman"/>
              </a:rPr>
              <a:t>marcadas en </a:t>
            </a:r>
            <a:r>
              <a:rPr lang="es-ES" sz="2400" dirty="0">
                <a:latin typeface="Times New Roman"/>
                <a:cs typeface="Times New Roman"/>
              </a:rPr>
              <a:t>rojo </a:t>
            </a:r>
            <a:r>
              <a:rPr lang="es-ES" sz="2400" spc="-5" dirty="0">
                <a:latin typeface="Times New Roman"/>
                <a:cs typeface="Times New Roman"/>
              </a:rPr>
              <a:t>en </a:t>
            </a:r>
            <a:r>
              <a:rPr lang="es-ES" sz="2400" dirty="0">
                <a:latin typeface="Times New Roman"/>
                <a:cs typeface="Times New Roman"/>
              </a:rPr>
              <a:t>la </a:t>
            </a:r>
            <a:r>
              <a:rPr lang="es-ES" sz="24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lang="es-ES" sz="2400" dirty="0">
                <a:latin typeface="Times New Roman"/>
                <a:cs typeface="Times New Roman"/>
                <a:hlinkClick r:id="rId2" action="ppaction://hlinksldjump"/>
              </a:rPr>
              <a:t>90</a:t>
            </a:r>
            <a:r>
              <a:rPr lang="es-ES" sz="2400" dirty="0">
                <a:latin typeface="Times New Roman"/>
                <a:cs typeface="Times New Roman"/>
              </a:rPr>
              <a:t>) </a:t>
            </a:r>
            <a:r>
              <a:rPr lang="es-ES" sz="2400" spc="-5" dirty="0">
                <a:latin typeface="Times New Roman"/>
                <a:cs typeface="Times New Roman"/>
              </a:rPr>
              <a:t>están conectadas en el embarrado </a:t>
            </a:r>
            <a:r>
              <a:rPr lang="es-ES" sz="2400" spc="5" dirty="0">
                <a:latin typeface="Times New Roman"/>
                <a:cs typeface="Times New Roman"/>
              </a:rPr>
              <a:t>de </a:t>
            </a:r>
            <a:r>
              <a:rPr lang="es-ES" sz="2400" dirty="0">
                <a:latin typeface="Times New Roman"/>
                <a:cs typeface="Times New Roman"/>
              </a:rPr>
              <a:t>cada </a:t>
            </a:r>
            <a:r>
              <a:rPr lang="es-ES" sz="2400" dirty="0" smtClean="0">
                <a:latin typeface="Times New Roman"/>
                <a:cs typeface="Times New Roman"/>
              </a:rPr>
              <a:t>cuadro de</a:t>
            </a:r>
            <a:r>
              <a:rPr lang="es-ES" sz="2400" spc="-1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distribución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local.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lang="es-ES" sz="24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lang="es-ES" sz="2400" dirty="0">
                <a:latin typeface="Times New Roman"/>
                <a:cs typeface="Times New Roman"/>
                <a:hlinkClick r:id="rId2" action="ppaction://hlinksldjump"/>
              </a:rPr>
              <a:t>90</a:t>
            </a:r>
            <a:r>
              <a:rPr lang="es-ES" sz="2400" dirty="0" smtClean="0">
                <a:latin typeface="Times New Roman"/>
                <a:cs typeface="Times New Roman"/>
              </a:rPr>
              <a:t>.</a:t>
            </a:r>
          </a:p>
          <a:p>
            <a:pPr marL="553085" indent="-229235" algn="just">
              <a:spcBef>
                <a:spcPts val="94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spc="-5" dirty="0">
                <a:latin typeface="Times New Roman"/>
                <a:cs typeface="Times New Roman"/>
              </a:rPr>
              <a:t>Compensación</a:t>
            </a:r>
            <a:r>
              <a:rPr lang="es-ES" sz="2400" spc="3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global:</a:t>
            </a:r>
            <a:r>
              <a:rPr lang="es-ES" sz="2400" spc="3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la</a:t>
            </a:r>
            <a:r>
              <a:rPr lang="es-ES" sz="2400" spc="2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batería</a:t>
            </a:r>
            <a:r>
              <a:rPr lang="es-ES" sz="2400" spc="25" dirty="0">
                <a:latin typeface="Times New Roman"/>
                <a:cs typeface="Times New Roman"/>
              </a:rPr>
              <a:t> </a:t>
            </a:r>
            <a:r>
              <a:rPr lang="es-ES" sz="2400" spc="5" dirty="0">
                <a:latin typeface="Times New Roman"/>
                <a:cs typeface="Times New Roman"/>
              </a:rPr>
              <a:t>de</a:t>
            </a:r>
            <a:r>
              <a:rPr lang="es-ES" sz="2400" spc="1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condensadores</a:t>
            </a:r>
            <a:r>
              <a:rPr lang="es-ES" sz="2400" spc="3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automática</a:t>
            </a:r>
            <a:r>
              <a:rPr lang="es-ES" sz="2400" spc="3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está</a:t>
            </a:r>
            <a:r>
              <a:rPr lang="es-ES" sz="2400" spc="2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conectada</a:t>
            </a:r>
            <a:r>
              <a:rPr lang="es-ES" sz="2400" spc="35" dirty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al embarrado</a:t>
            </a:r>
            <a:r>
              <a:rPr lang="es-ES" sz="2400" spc="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del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cuadro</a:t>
            </a:r>
            <a:r>
              <a:rPr lang="es-ES" sz="2400" spc="1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de</a:t>
            </a:r>
            <a:r>
              <a:rPr lang="es-ES" sz="2400" spc="1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distribución</a:t>
            </a:r>
            <a:r>
              <a:rPr lang="es-ES" sz="2400" spc="1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principal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de</a:t>
            </a:r>
            <a:r>
              <a:rPr lang="es-ES" sz="2400" spc="1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baja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tensión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(CGBT).</a:t>
            </a:r>
            <a:r>
              <a:rPr lang="es-ES" sz="2400" spc="2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lang="es-ES" sz="24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lang="es-ES" sz="2400" dirty="0">
                <a:latin typeface="Times New Roman"/>
                <a:cs typeface="Times New Roman"/>
                <a:hlinkClick r:id="rId3" action="ppaction://hlinksldjump"/>
              </a:rPr>
              <a:t>91</a:t>
            </a:r>
            <a:r>
              <a:rPr lang="es-ES" sz="2400" dirty="0">
                <a:latin typeface="Times New Roman"/>
                <a:cs typeface="Times New Roman"/>
              </a:rPr>
              <a:t>.</a:t>
            </a:r>
          </a:p>
          <a:p>
            <a:pPr marL="553085" indent="-229235" algn="just">
              <a:spcBef>
                <a:spcPts val="94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endParaRPr lang="es-ES" sz="2400" dirty="0">
              <a:latin typeface="Times New Roman"/>
              <a:cs typeface="Times New Roman"/>
            </a:endParaRPr>
          </a:p>
          <a:p>
            <a:pPr marL="553085" indent="-229235" algn="just">
              <a:spcBef>
                <a:spcPts val="94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endParaRPr sz="2400" dirty="0">
              <a:cs typeface="Times New Roman"/>
            </a:endParaRPr>
          </a:p>
        </p:txBody>
      </p:sp>
      <p:sp>
        <p:nvSpPr>
          <p:cNvPr id="6" name="object 8"/>
          <p:cNvSpPr txBox="1"/>
          <p:nvPr/>
        </p:nvSpPr>
        <p:spPr>
          <a:xfrm>
            <a:off x="11638756" y="7537443"/>
            <a:ext cx="7070090" cy="902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8463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90: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compensación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por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grupos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o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parcial.</a:t>
            </a:r>
            <a:endParaRPr sz="2400" b="1" dirty="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8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3556" y="2974362"/>
            <a:ext cx="6096000" cy="4124938"/>
          </a:xfrm>
          <a:prstGeom prst="rect">
            <a:avLst/>
          </a:prstGeom>
        </p:spPr>
      </p:pic>
      <p:pic>
        <p:nvPicPr>
          <p:cNvPr id="9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293414" y="2527300"/>
            <a:ext cx="6279542" cy="4572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-629444" y="7251700"/>
            <a:ext cx="6612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2847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89: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compensación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individual.</a:t>
            </a:r>
            <a:endParaRPr lang="es-ES" sz="2400" b="1" dirty="0">
              <a:latin typeface="Times New Roman"/>
              <a:cs typeface="Times New Roman"/>
            </a:endParaRPr>
          </a:p>
        </p:txBody>
      </p:sp>
      <p:pic>
        <p:nvPicPr>
          <p:cNvPr id="10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09556" y="4432300"/>
            <a:ext cx="5683858" cy="6051133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1943556" y="9890980"/>
            <a:ext cx="4372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91: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compensación global.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705910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13556" y="469900"/>
            <a:ext cx="8839200" cy="79355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865"/>
              </a:spcBef>
            </a:pPr>
            <a:r>
              <a:rPr sz="2400" dirty="0" err="1" smtClean="0">
                <a:cs typeface="Times New Roman"/>
              </a:rPr>
              <a:t>En</a:t>
            </a:r>
            <a:r>
              <a:rPr sz="2400" spc="14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Simaris,</a:t>
            </a:r>
            <a:r>
              <a:rPr sz="2400" spc="1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1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situar</a:t>
            </a:r>
            <a:r>
              <a:rPr sz="2400" spc="1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batería</a:t>
            </a:r>
            <a:r>
              <a:rPr sz="2400" spc="1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condensadores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sobre</a:t>
            </a:r>
            <a:r>
              <a:rPr sz="2400" spc="1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pantalla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gráficos,</a:t>
            </a:r>
            <a:r>
              <a:rPr sz="2400" spc="15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aparecerá</a:t>
            </a:r>
            <a:r>
              <a:rPr sz="2400" spc="13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ventana</a:t>
            </a:r>
            <a:r>
              <a:rPr sz="2400" spc="-1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configuración, </a:t>
            </a: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spc="-10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92,</a:t>
            </a:r>
            <a:r>
              <a:rPr sz="2400" spc="10" dirty="0">
                <a:cs typeface="Times New Roman"/>
                <a:hlinkClick r:id="rId2" action="ppaction://hlinksldjump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campos: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9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Configuración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del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sistema</a:t>
            </a:r>
            <a:r>
              <a:rPr sz="2400" spc="-5" dirty="0">
                <a:cs typeface="Times New Roman"/>
              </a:rPr>
              <a:t>: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inmutable.</a:t>
            </a:r>
            <a:endParaRPr sz="2400" dirty="0">
              <a:cs typeface="Times New Roman"/>
            </a:endParaRPr>
          </a:p>
          <a:p>
            <a:pPr marL="553085" marR="157480" indent="-228600" algn="just">
              <a:spcBef>
                <a:spcPts val="12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Tipo de</a:t>
            </a:r>
            <a:r>
              <a:rPr sz="2400" b="1" spc="-5" dirty="0">
                <a:cs typeface="Times New Roman"/>
              </a:rPr>
              <a:t> interruptor</a:t>
            </a:r>
            <a:r>
              <a:rPr sz="2400" spc="-5" dirty="0">
                <a:cs typeface="Times New Roman"/>
              </a:rPr>
              <a:t>: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interruptor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protección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la batería, </a:t>
            </a:r>
            <a:r>
              <a:rPr sz="2400" spc="-5" dirty="0">
                <a:cs typeface="Times New Roman"/>
              </a:rPr>
              <a:t>si</a:t>
            </a:r>
            <a:r>
              <a:rPr sz="2400" dirty="0">
                <a:cs typeface="Times New Roman"/>
              </a:rPr>
              <a:t> no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</a:t>
            </a:r>
            <a:r>
              <a:rPr sz="2400" spc="1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pone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ninguno</a:t>
            </a:r>
            <a:r>
              <a:rPr sz="2400" dirty="0">
                <a:cs typeface="Times New Roman"/>
              </a:rPr>
              <a:t>, </a:t>
            </a:r>
            <a:r>
              <a:rPr sz="2400" spc="-5" dirty="0">
                <a:cs typeface="Times New Roman"/>
              </a:rPr>
              <a:t>será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condensador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fijo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podrá </a:t>
            </a:r>
            <a:r>
              <a:rPr sz="2400" spc="-5" dirty="0">
                <a:cs typeface="Times New Roman"/>
              </a:rPr>
              <a:t>situar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otro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interruptor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aguas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abajo.</a:t>
            </a:r>
            <a:endParaRPr sz="2400" dirty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Tipo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conexión</a:t>
            </a:r>
            <a:r>
              <a:rPr sz="2400" spc="-5" dirty="0">
                <a:cs typeface="Times New Roman"/>
              </a:rPr>
              <a:t>: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cable/línea </a:t>
            </a:r>
            <a:r>
              <a:rPr sz="2400" dirty="0">
                <a:cs typeface="Times New Roman"/>
              </a:rPr>
              <a:t>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(seleccionar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tipo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barras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después).</a:t>
            </a:r>
          </a:p>
          <a:p>
            <a:pPr marL="553085" indent="-229235" algn="just">
              <a:spcBef>
                <a:spcPts val="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Longitud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[m].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Tipo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interruptor</a:t>
            </a:r>
            <a:r>
              <a:rPr sz="2400" spc="-5" dirty="0">
                <a:cs typeface="Times New Roman"/>
              </a:rPr>
              <a:t>: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contactor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controlado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regulador de </a:t>
            </a:r>
            <a:r>
              <a:rPr sz="2400" spc="5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batería.</a:t>
            </a:r>
            <a:endParaRPr sz="2400" dirty="0">
              <a:cs typeface="Times New Roman"/>
            </a:endParaRPr>
          </a:p>
          <a:p>
            <a:pPr marL="553085" marR="47625" indent="-228600" algn="just">
              <a:spcBef>
                <a:spcPts val="8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Potencia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reactiva</a:t>
            </a:r>
            <a:r>
              <a:rPr sz="2400" b="1" dirty="0">
                <a:cs typeface="Times New Roman"/>
              </a:rPr>
              <a:t> por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pasos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[kvar]:</a:t>
            </a:r>
            <a:r>
              <a:rPr sz="2400" b="1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valor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potencia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aparente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cada escalón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puede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conectar</a:t>
            </a:r>
            <a:r>
              <a:rPr sz="2400" dirty="0">
                <a:cs typeface="Times New Roman"/>
              </a:rPr>
              <a:t> 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desconectar,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solo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comprende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unos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escalones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concretos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hasta </a:t>
            </a:r>
            <a:r>
              <a:rPr sz="2400" dirty="0">
                <a:cs typeface="Times New Roman"/>
              </a:rPr>
              <a:t>500 </a:t>
            </a:r>
            <a:r>
              <a:rPr sz="2400" spc="-5" dirty="0">
                <a:cs typeface="Times New Roman"/>
              </a:rPr>
              <a:t>kvar.</a:t>
            </a:r>
            <a:endParaRPr sz="2400" dirty="0">
              <a:cs typeface="Times New Roman"/>
            </a:endParaRPr>
          </a:p>
          <a:p>
            <a:pPr marL="553085" marR="463550" indent="-228600" algn="just">
              <a:spcBef>
                <a:spcPts val="12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Módulos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condensadores/capacitores:</a:t>
            </a:r>
            <a:r>
              <a:rPr sz="2400" b="1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número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módulos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dirty="0" err="1">
                <a:cs typeface="Times New Roman"/>
              </a:rPr>
              <a:t>componen</a:t>
            </a:r>
            <a:r>
              <a:rPr sz="2400" spc="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batería</a:t>
            </a:r>
            <a:r>
              <a:rPr sz="2400" spc="-5" dirty="0">
                <a:cs typeface="Times New Roman"/>
              </a:rPr>
              <a:t>, Simaris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ofrece </a:t>
            </a:r>
            <a:r>
              <a:rPr sz="2400" spc="5" dirty="0">
                <a:cs typeface="Times New Roman"/>
              </a:rPr>
              <a:t>la </a:t>
            </a:r>
            <a:r>
              <a:rPr sz="2400" dirty="0">
                <a:cs typeface="Times New Roman"/>
              </a:rPr>
              <a:t>posibilidad 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hasta</a:t>
            </a:r>
            <a:r>
              <a:rPr sz="2400" dirty="0">
                <a:cs typeface="Times New Roman"/>
              </a:rPr>
              <a:t> 10 módulos.</a:t>
            </a:r>
          </a:p>
          <a:p>
            <a:pPr marL="553085" marR="5715" indent="-228600" algn="just">
              <a:spcBef>
                <a:spcPts val="8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Módulos</a:t>
            </a:r>
            <a:r>
              <a:rPr sz="2400" b="1" spc="1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conectados:</a:t>
            </a:r>
            <a:r>
              <a:rPr sz="2400" b="1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número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módulos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conectados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simultáneamente,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hasta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como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máximo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número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módulos que</a:t>
            </a:r>
            <a:r>
              <a:rPr sz="2400" spc="-5" dirty="0">
                <a:cs typeface="Times New Roman"/>
              </a:rPr>
              <a:t> componen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batería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2956" y="1155700"/>
            <a:ext cx="7239000" cy="6705599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9351962" y="8547100"/>
            <a:ext cx="90550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54305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92: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la</a:t>
            </a:r>
            <a:r>
              <a:rPr lang="es-ES" sz="2400" b="1" i="1" spc="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batería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condensadores.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5956" y="241300"/>
            <a:ext cx="17907000" cy="3675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5"/>
              </a:spcBef>
            </a:pP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Carga</a:t>
            </a:r>
            <a:r>
              <a:rPr sz="2400" b="1" u="sng" spc="-3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-3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Reserva</a:t>
            </a:r>
            <a:endParaRPr lang="es-ES" sz="2400" b="1" u="sng" dirty="0" smtClean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endParaRPr lang="es-ES" sz="2400" u="sng" dirty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marR="6350" algn="just">
              <a:spcBef>
                <a:spcPts val="50"/>
              </a:spcBef>
            </a:pPr>
            <a:r>
              <a:rPr lang="es-ES" sz="2400" spc="-5" dirty="0">
                <a:cs typeface="Times New Roman"/>
              </a:rPr>
              <a:t>Seleccionando el </a:t>
            </a:r>
            <a:r>
              <a:rPr lang="es-ES" sz="2400" spc="-5" dirty="0" smtClean="0">
                <a:cs typeface="Times New Roman"/>
              </a:rPr>
              <a:t>icono</a:t>
            </a:r>
            <a:r>
              <a:rPr lang="es-ES" sz="2400" spc="29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, </a:t>
            </a:r>
            <a:r>
              <a:rPr lang="es-ES" sz="2400" spc="-5" dirty="0">
                <a:cs typeface="Times New Roman"/>
              </a:rPr>
              <a:t>se </a:t>
            </a:r>
            <a:r>
              <a:rPr lang="es-ES" sz="2400" dirty="0">
                <a:cs typeface="Times New Roman"/>
              </a:rPr>
              <a:t>sitúa una carga llamada de </a:t>
            </a:r>
            <a:r>
              <a:rPr lang="es-ES" sz="2400" spc="-5" dirty="0">
                <a:cs typeface="Times New Roman"/>
              </a:rPr>
              <a:t>reserva, </a:t>
            </a:r>
            <a:r>
              <a:rPr lang="es-ES" sz="2400" dirty="0">
                <a:cs typeface="Times New Roman"/>
              </a:rPr>
              <a:t>que </a:t>
            </a:r>
            <a:r>
              <a:rPr lang="es-ES" sz="2400" spc="-5" dirty="0">
                <a:cs typeface="Times New Roman"/>
              </a:rPr>
              <a:t>es el circuito </a:t>
            </a:r>
            <a:r>
              <a:rPr lang="es-ES" sz="2400" spc="-5" dirty="0" smtClean="0">
                <a:cs typeface="Times New Roman"/>
              </a:rPr>
              <a:t>terminal </a:t>
            </a:r>
            <a:r>
              <a:rPr lang="es-ES" sz="2400" dirty="0" smtClean="0">
                <a:cs typeface="Times New Roman"/>
              </a:rPr>
              <a:t>más </a:t>
            </a:r>
            <a:r>
              <a:rPr lang="es-ES" sz="2400" spc="-5" dirty="0">
                <a:cs typeface="Times New Roman"/>
              </a:rPr>
              <a:t>sencillo </a:t>
            </a:r>
            <a:r>
              <a:rPr lang="es-ES" sz="2400" dirty="0">
                <a:cs typeface="Times New Roman"/>
              </a:rPr>
              <a:t>de </a:t>
            </a:r>
            <a:r>
              <a:rPr lang="es-ES" sz="2400" spc="-5" dirty="0" err="1">
                <a:cs typeface="Times New Roman"/>
              </a:rPr>
              <a:t>Simaris</a:t>
            </a:r>
            <a:r>
              <a:rPr lang="es-ES" sz="2400" spc="-5" dirty="0">
                <a:cs typeface="Times New Roman"/>
              </a:rPr>
              <a:t>, </a:t>
            </a:r>
            <a:r>
              <a:rPr lang="es-ES" sz="2400" dirty="0">
                <a:cs typeface="Times New Roman"/>
              </a:rPr>
              <a:t>ya que </a:t>
            </a:r>
            <a:r>
              <a:rPr lang="es-ES" sz="2400" spc="-5" dirty="0">
                <a:cs typeface="Times New Roman"/>
              </a:rPr>
              <a:t>tras situarse </a:t>
            </a:r>
            <a:r>
              <a:rPr lang="es-ES" sz="2400" dirty="0">
                <a:cs typeface="Times New Roman"/>
              </a:rPr>
              <a:t>sobre la </a:t>
            </a:r>
            <a:r>
              <a:rPr lang="es-ES" sz="2400" spc="-5" dirty="0">
                <a:cs typeface="Times New Roman"/>
              </a:rPr>
              <a:t>ventana </a:t>
            </a:r>
            <a:r>
              <a:rPr lang="es-ES" sz="2400" dirty="0">
                <a:cs typeface="Times New Roman"/>
              </a:rPr>
              <a:t>de </a:t>
            </a:r>
            <a:r>
              <a:rPr lang="es-ES" sz="2400" spc="-5" dirty="0">
                <a:cs typeface="Times New Roman"/>
              </a:rPr>
              <a:t>gráficos aparecerá su venta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configuración</a:t>
            </a:r>
            <a:r>
              <a:rPr lang="es-ES" sz="2400" spc="-5" dirty="0">
                <a:cs typeface="Times New Roman"/>
              </a:rPr>
              <a:t>,</a:t>
            </a:r>
            <a:r>
              <a:rPr lang="es-ES" sz="2400" dirty="0">
                <a:cs typeface="Times New Roman"/>
              </a:rPr>
              <a:t> siendo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necesario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tan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solo </a:t>
            </a:r>
            <a:r>
              <a:rPr lang="es-ES" sz="2400" spc="-5" dirty="0">
                <a:cs typeface="Times New Roman"/>
              </a:rPr>
              <a:t>rellenar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dos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campos,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ver</a:t>
            </a:r>
            <a:r>
              <a:rPr lang="es-ES" sz="2400" spc="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  <a:hlinkClick r:id="" action="ppaction://noaction"/>
              </a:rPr>
              <a:t>Figura </a:t>
            </a:r>
            <a:r>
              <a:rPr lang="es-ES" sz="2400" dirty="0">
                <a:cs typeface="Times New Roman"/>
                <a:hlinkClick r:id="" action="ppaction://noaction"/>
              </a:rPr>
              <a:t>93</a:t>
            </a:r>
            <a:r>
              <a:rPr lang="es-ES" sz="2400" dirty="0">
                <a:cs typeface="Times New Roman"/>
              </a:rPr>
              <a:t>:</a:t>
            </a:r>
          </a:p>
          <a:p>
            <a:pPr marL="553085" marR="10160" indent="-228600" algn="just">
              <a:spcBef>
                <a:spcPts val="1035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>
                <a:cs typeface="Times New Roman"/>
              </a:rPr>
              <a:t>Corriente nominal [A]: </a:t>
            </a:r>
            <a:r>
              <a:rPr lang="es-ES" sz="2400" spc="-5" dirty="0">
                <a:cs typeface="Times New Roman"/>
              </a:rPr>
              <a:t>intensidad </a:t>
            </a:r>
            <a:r>
              <a:rPr lang="es-ES" sz="2400" dirty="0">
                <a:cs typeface="Times New Roman"/>
              </a:rPr>
              <a:t>que </a:t>
            </a:r>
            <a:r>
              <a:rPr lang="es-ES" sz="2400" spc="-5" dirty="0">
                <a:cs typeface="Times New Roman"/>
              </a:rPr>
              <a:t>precisa </a:t>
            </a:r>
            <a:r>
              <a:rPr lang="es-ES" sz="2400" dirty="0">
                <a:cs typeface="Times New Roman"/>
              </a:rPr>
              <a:t>la </a:t>
            </a:r>
            <a:r>
              <a:rPr lang="es-ES" sz="2400" spc="-5" dirty="0">
                <a:cs typeface="Times New Roman"/>
              </a:rPr>
              <a:t>carga. </a:t>
            </a:r>
            <a:r>
              <a:rPr lang="es-ES" sz="2400" dirty="0">
                <a:cs typeface="Times New Roman"/>
              </a:rPr>
              <a:t>Automáticamente </a:t>
            </a:r>
            <a:r>
              <a:rPr lang="es-ES" sz="2400" spc="-5" dirty="0">
                <a:cs typeface="Times New Roman"/>
              </a:rPr>
              <a:t>rellena </a:t>
            </a:r>
            <a:r>
              <a:rPr lang="es-ES" sz="2400" spc="-5" dirty="0" smtClean="0">
                <a:cs typeface="Times New Roman"/>
              </a:rPr>
              <a:t>el siguiente </a:t>
            </a:r>
            <a:r>
              <a:rPr lang="es-ES" sz="2400" spc="-5" dirty="0">
                <a:cs typeface="Times New Roman"/>
              </a:rPr>
              <a:t>campo</a:t>
            </a:r>
            <a:r>
              <a:rPr lang="es-ES" sz="2400" dirty="0">
                <a:cs typeface="Times New Roman"/>
              </a:rPr>
              <a:t> de potencia.</a:t>
            </a:r>
          </a:p>
          <a:p>
            <a:pPr marL="553085" marR="5080" indent="-228600" algn="just">
              <a:spcBef>
                <a:spcPts val="85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>
                <a:cs typeface="Times New Roman"/>
              </a:rPr>
              <a:t>Potencia</a:t>
            </a:r>
            <a:r>
              <a:rPr lang="es-ES" sz="2400" b="1" spc="-7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activa</a:t>
            </a:r>
            <a:r>
              <a:rPr lang="es-ES" sz="2400" b="1" spc="-6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[kW]:</a:t>
            </a:r>
            <a:r>
              <a:rPr lang="es-ES" sz="2400" b="1" spc="-7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potencia</a:t>
            </a:r>
            <a:r>
              <a:rPr lang="es-ES" sz="2400" spc="-6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demandada</a:t>
            </a:r>
            <a:r>
              <a:rPr lang="es-ES" sz="2400" spc="-7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por</a:t>
            </a:r>
            <a:r>
              <a:rPr lang="es-ES" sz="2400" spc="-5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carga,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hasta</a:t>
            </a:r>
            <a:r>
              <a:rPr lang="es-ES" sz="2400" spc="-70" dirty="0">
                <a:cs typeface="Times New Roman"/>
              </a:rPr>
              <a:t> </a:t>
            </a:r>
            <a:r>
              <a:rPr lang="es-ES" sz="2400" spc="10" dirty="0">
                <a:cs typeface="Times New Roman"/>
              </a:rPr>
              <a:t>un</a:t>
            </a:r>
            <a:r>
              <a:rPr lang="es-ES" sz="2400" spc="-5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máximo</a:t>
            </a:r>
            <a:r>
              <a:rPr lang="es-ES" sz="2400" spc="-6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5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2000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kW</a:t>
            </a:r>
            <a:r>
              <a:rPr lang="es-ES" sz="2400" spc="-5" dirty="0" smtClean="0">
                <a:cs typeface="Times New Roman"/>
              </a:rPr>
              <a:t>. Automáticamente </a:t>
            </a:r>
            <a:r>
              <a:rPr lang="es-ES" sz="2400" spc="-5" dirty="0">
                <a:cs typeface="Times New Roman"/>
              </a:rPr>
              <a:t>rellenado si se </a:t>
            </a:r>
            <a:r>
              <a:rPr lang="es-ES" sz="2400" dirty="0">
                <a:cs typeface="Times New Roman"/>
              </a:rPr>
              <a:t>ha </a:t>
            </a:r>
            <a:r>
              <a:rPr lang="es-ES" sz="2400" spc="-5" dirty="0">
                <a:cs typeface="Times New Roman"/>
              </a:rPr>
              <a:t>especificado </a:t>
            </a:r>
            <a:r>
              <a:rPr lang="es-ES" sz="2400" dirty="0">
                <a:cs typeface="Times New Roman"/>
              </a:rPr>
              <a:t>la </a:t>
            </a:r>
            <a:r>
              <a:rPr lang="es-ES" sz="2400" spc="-5" dirty="0">
                <a:cs typeface="Times New Roman"/>
              </a:rPr>
              <a:t>intensidad nominal anterior </a:t>
            </a:r>
            <a:r>
              <a:rPr lang="es-ES" sz="2400" dirty="0" smtClean="0">
                <a:cs typeface="Times New Roman"/>
              </a:rPr>
              <a:t>o </a:t>
            </a:r>
            <a:r>
              <a:rPr lang="es-ES" sz="2400" spc="-5" dirty="0" smtClean="0">
                <a:cs typeface="Times New Roman"/>
              </a:rPr>
              <a:t>viceversa</a:t>
            </a:r>
            <a:r>
              <a:rPr lang="es-ES" sz="2400" spc="-5" dirty="0">
                <a:cs typeface="Times New Roman"/>
              </a:rPr>
              <a:t>.</a:t>
            </a:r>
            <a:endParaRPr lang="es-ES" sz="2400" dirty="0">
              <a:cs typeface="Times New Roman"/>
            </a:endParaRPr>
          </a:p>
          <a:p>
            <a:pPr marL="12700" algn="just"/>
            <a:r>
              <a:rPr lang="es-ES" sz="2400" dirty="0">
                <a:cs typeface="Times New Roman"/>
              </a:rPr>
              <a:t>Este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tipo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carga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es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usado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para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definir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otros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circuitos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que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cuelgan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del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principal,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pero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sobre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los</a:t>
            </a:r>
            <a:endParaRPr lang="es-ES" sz="2400" dirty="0">
              <a:cs typeface="Times New Roman"/>
            </a:endParaRPr>
          </a:p>
          <a:p>
            <a:pPr marL="12700" marR="6350" algn="just"/>
            <a:r>
              <a:rPr lang="es-ES" sz="2400" dirty="0">
                <a:cs typeface="Times New Roman"/>
              </a:rPr>
              <a:t>que no </a:t>
            </a:r>
            <a:r>
              <a:rPr lang="es-ES" sz="2400" spc="-5" dirty="0">
                <a:cs typeface="Times New Roman"/>
              </a:rPr>
              <a:t>se quiere especificar nada </a:t>
            </a:r>
            <a:r>
              <a:rPr lang="es-ES" sz="2400" dirty="0">
                <a:cs typeface="Times New Roman"/>
              </a:rPr>
              <a:t>más </a:t>
            </a:r>
            <a:r>
              <a:rPr lang="es-ES" sz="2400" spc="-5" dirty="0">
                <a:cs typeface="Times New Roman"/>
              </a:rPr>
              <a:t>allá </a:t>
            </a:r>
            <a:r>
              <a:rPr lang="es-ES" sz="2400" spc="5" dirty="0">
                <a:cs typeface="Times New Roman"/>
              </a:rPr>
              <a:t>de </a:t>
            </a:r>
            <a:r>
              <a:rPr lang="es-ES" sz="2400" spc="-5" dirty="0">
                <a:cs typeface="Times New Roman"/>
              </a:rPr>
              <a:t>su potencia </a:t>
            </a:r>
            <a:r>
              <a:rPr lang="es-ES" sz="2400" dirty="0">
                <a:cs typeface="Times New Roman"/>
              </a:rPr>
              <a:t>e </a:t>
            </a:r>
            <a:r>
              <a:rPr lang="es-ES" sz="2400" spc="-5" dirty="0">
                <a:cs typeface="Times New Roman"/>
              </a:rPr>
              <a:t>intensidad para así </a:t>
            </a:r>
            <a:r>
              <a:rPr lang="es-ES" sz="2400" spc="-5" dirty="0" smtClean="0">
                <a:cs typeface="Times New Roman"/>
              </a:rPr>
              <a:t>dimensionar correctamente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las</a:t>
            </a:r>
            <a:r>
              <a:rPr lang="es-ES" sz="2400" dirty="0">
                <a:cs typeface="Times New Roman"/>
              </a:rPr>
              <a:t> protecciones </a:t>
            </a:r>
            <a:r>
              <a:rPr lang="es-ES" sz="2400" spc="-5" dirty="0">
                <a:cs typeface="Times New Roman"/>
              </a:rPr>
              <a:t>aguas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arriba.</a:t>
            </a:r>
            <a:endParaRPr lang="es-ES" sz="2400" dirty="0">
              <a:cs typeface="Times New Roman"/>
            </a:endParaRPr>
          </a:p>
          <a:p>
            <a:pPr marL="12700">
              <a:spcBef>
                <a:spcPts val="5"/>
              </a:spcBef>
            </a:pP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1556" y="713676"/>
            <a:ext cx="609600" cy="691514"/>
          </a:xfrm>
          <a:prstGeom prst="rect">
            <a:avLst/>
          </a:prstGeom>
        </p:spPr>
      </p:pic>
      <p:pic>
        <p:nvPicPr>
          <p:cNvPr id="11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42756" y="3916664"/>
            <a:ext cx="7924800" cy="5773435"/>
          </a:xfrm>
          <a:prstGeom prst="rect">
            <a:avLst/>
          </a:prstGeom>
        </p:spPr>
      </p:pic>
      <p:sp>
        <p:nvSpPr>
          <p:cNvPr id="12" name="object 7"/>
          <p:cNvSpPr txBox="1"/>
          <p:nvPr/>
        </p:nvSpPr>
        <p:spPr>
          <a:xfrm>
            <a:off x="1042511" y="6032500"/>
            <a:ext cx="427164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93: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carga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reserva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513556" y="393700"/>
            <a:ext cx="8763000" cy="9579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Descargador</a:t>
            </a:r>
            <a:endParaRPr sz="2400" b="1" dirty="0">
              <a:cs typeface="Times New Roman"/>
            </a:endParaRPr>
          </a:p>
          <a:p>
            <a:pPr algn="just">
              <a:spcBef>
                <a:spcPts val="40"/>
              </a:spcBef>
            </a:pPr>
            <a:endParaRPr sz="2400" dirty="0">
              <a:cs typeface="Times New Roman"/>
            </a:endParaRPr>
          </a:p>
          <a:p>
            <a:pPr marL="102235" marR="5080" algn="just">
              <a:tabLst>
                <a:tab pos="2016760" algn="l"/>
              </a:tabLst>
            </a:pPr>
            <a:r>
              <a:rPr sz="2400" spc="-5" dirty="0">
                <a:cs typeface="Times New Roman"/>
              </a:rPr>
              <a:t>Seleccionando</a:t>
            </a:r>
            <a:r>
              <a:rPr sz="2400" spc="2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254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icono	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,</a:t>
            </a:r>
            <a:r>
              <a:rPr sz="2400" spc="24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2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</a:t>
            </a:r>
            <a:r>
              <a:rPr sz="2400" spc="2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2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descargador</a:t>
            </a:r>
            <a:r>
              <a:rPr sz="2400" spc="2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sobretensión</a:t>
            </a:r>
            <a:r>
              <a:rPr sz="2400" spc="2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24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limitador</a:t>
            </a:r>
            <a:r>
              <a:rPr sz="2400" spc="24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sobretensiones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(pueden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pararrayos</a:t>
            </a:r>
            <a:r>
              <a:rPr sz="2400" dirty="0">
                <a:cs typeface="Times New Roman"/>
              </a:rPr>
              <a:t> 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autoválvulas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otros).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función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estos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elementos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 </a:t>
            </a:r>
            <a:r>
              <a:rPr sz="2400" dirty="0">
                <a:cs typeface="Times New Roman"/>
              </a:rPr>
              <a:t>limitar </a:t>
            </a:r>
            <a:r>
              <a:rPr sz="2400" spc="-5" dirty="0">
                <a:cs typeface="Times New Roman"/>
              </a:rPr>
              <a:t>las sobretensiones transitorias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dispersa </a:t>
            </a:r>
            <a:r>
              <a:rPr sz="2400" dirty="0">
                <a:cs typeface="Times New Roman"/>
              </a:rPr>
              <a:t>la onda de </a:t>
            </a:r>
            <a:r>
              <a:rPr sz="2400" spc="-5" dirty="0">
                <a:cs typeface="Times New Roman"/>
              </a:rPr>
              <a:t>corriente </a:t>
            </a:r>
            <a:r>
              <a:rPr sz="2400" dirty="0">
                <a:cs typeface="Times New Roman"/>
              </a:rPr>
              <a:t>a la </a:t>
            </a:r>
            <a:r>
              <a:rPr sz="2400" spc="-5" dirty="0" err="1">
                <a:cs typeface="Times New Roman"/>
              </a:rPr>
              <a:t>tierra</a:t>
            </a:r>
            <a:r>
              <a:rPr sz="2400" spc="-5" dirty="0" smtClean="0">
                <a:cs typeface="Times New Roman"/>
              </a:rPr>
              <a:t>,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reducir </a:t>
            </a:r>
            <a:r>
              <a:rPr sz="2400" spc="5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fuerza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sobretensión </a:t>
            </a:r>
            <a:r>
              <a:rPr sz="2400" dirty="0">
                <a:cs typeface="Times New Roman"/>
              </a:rPr>
              <a:t>y que no </a:t>
            </a:r>
            <a:r>
              <a:rPr sz="2400" spc="-5" dirty="0">
                <a:cs typeface="Times New Roman"/>
              </a:rPr>
              <a:t>provoque daños en </a:t>
            </a:r>
            <a:r>
              <a:rPr sz="2400" dirty="0">
                <a:cs typeface="Times New Roman"/>
              </a:rPr>
              <a:t>la instalación ni </a:t>
            </a:r>
            <a:r>
              <a:rPr sz="2400" spc="-5" dirty="0" err="1">
                <a:cs typeface="Times New Roman"/>
              </a:rPr>
              <a:t>en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equipos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eléctricos.</a:t>
            </a:r>
            <a:endParaRPr sz="2400" dirty="0">
              <a:cs typeface="Times New Roman"/>
            </a:endParaRPr>
          </a:p>
          <a:p>
            <a:pPr marL="102235" marR="8890" algn="just">
              <a:spcBef>
                <a:spcPts val="805"/>
              </a:spcBef>
            </a:pPr>
            <a:r>
              <a:rPr sz="2400" spc="-5" dirty="0">
                <a:cs typeface="Times New Roman"/>
              </a:rPr>
              <a:t>Son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dispositivos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pueden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colocar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cuadro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cabecera</a:t>
            </a:r>
            <a:r>
              <a:rPr sz="2400" spc="-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instalación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o,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en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cuadros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distribución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aguas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abajo, o </a:t>
            </a:r>
            <a:r>
              <a:rPr sz="2400" spc="-5" dirty="0">
                <a:cs typeface="Times New Roman"/>
              </a:rPr>
              <a:t>acompañando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determinadas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cargas.</a:t>
            </a:r>
            <a:endParaRPr sz="2400" dirty="0">
              <a:cs typeface="Times New Roman"/>
            </a:endParaRPr>
          </a:p>
          <a:p>
            <a:pPr marL="102235" marR="9525" algn="just">
              <a:spcBef>
                <a:spcPts val="800"/>
              </a:spcBef>
            </a:pPr>
            <a:r>
              <a:rPr sz="2400" dirty="0">
                <a:cs typeface="Times New Roman"/>
              </a:rPr>
              <a:t>Como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ve e la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93</a:t>
            </a:r>
            <a:r>
              <a:rPr sz="2400" dirty="0">
                <a:cs typeface="Times New Roman"/>
              </a:rPr>
              <a:t>, </a:t>
            </a:r>
            <a:r>
              <a:rPr sz="2400" spc="-5" dirty="0">
                <a:cs typeface="Times New Roman"/>
              </a:rPr>
              <a:t>para su configuración </a:t>
            </a:r>
            <a:r>
              <a:rPr sz="2400" dirty="0">
                <a:cs typeface="Times New Roman"/>
              </a:rPr>
              <a:t>solo </a:t>
            </a:r>
            <a:r>
              <a:rPr sz="2400" spc="-5" dirty="0">
                <a:cs typeface="Times New Roman"/>
              </a:rPr>
              <a:t>es necesario seleccionar el </a:t>
            </a:r>
            <a:r>
              <a:rPr sz="2400" spc="-5" dirty="0" err="1" smtClean="0">
                <a:cs typeface="Times New Roman"/>
              </a:rPr>
              <a:t>interruptor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corte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adecuado,</a:t>
            </a:r>
            <a:r>
              <a:rPr sz="2400" dirty="0">
                <a:cs typeface="Times New Roman"/>
              </a:rPr>
              <a:t> pudiendo </a:t>
            </a:r>
            <a:r>
              <a:rPr sz="2400" spc="-5" dirty="0">
                <a:cs typeface="Times New Roman"/>
              </a:rPr>
              <a:t>elegir entre:</a:t>
            </a:r>
            <a:endParaRPr sz="2400" dirty="0">
              <a:cs typeface="Times New Roman"/>
            </a:endParaRPr>
          </a:p>
          <a:p>
            <a:pPr marL="553085" marR="10795" indent="-228600" algn="just">
              <a:spcBef>
                <a:spcPts val="10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Seccionador</a:t>
            </a:r>
            <a:r>
              <a:rPr sz="2400" b="1" spc="1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</a:t>
            </a:r>
            <a:r>
              <a:rPr sz="2400" b="1" spc="1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fusible:</a:t>
            </a:r>
            <a:r>
              <a:rPr sz="2400" b="1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doble</a:t>
            </a:r>
            <a:r>
              <a:rPr sz="2400" spc="10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protección,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además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visible</a:t>
            </a:r>
            <a:r>
              <a:rPr sz="2400" spc="10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cuando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está</a:t>
            </a:r>
            <a:r>
              <a:rPr sz="2400" spc="12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abierto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circuito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Interruptor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 fusible:</a:t>
            </a:r>
            <a:r>
              <a:rPr sz="2400" b="1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más</a:t>
            </a:r>
            <a:r>
              <a:rPr sz="2400" spc="-5" dirty="0">
                <a:cs typeface="Times New Roman"/>
              </a:rPr>
              <a:t> caro.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Fusible con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base:</a:t>
            </a:r>
            <a:r>
              <a:rPr sz="2400" b="1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opción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más </a:t>
            </a:r>
            <a:r>
              <a:rPr sz="2400" spc="-5" dirty="0">
                <a:cs typeface="Times New Roman"/>
              </a:rPr>
              <a:t>barata,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requiere </a:t>
            </a:r>
            <a:r>
              <a:rPr sz="2400" dirty="0">
                <a:cs typeface="Times New Roman"/>
              </a:rPr>
              <a:t>cambio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fusible por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cada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uso.</a:t>
            </a:r>
          </a:p>
          <a:p>
            <a:pPr algn="just">
              <a:spcBef>
                <a:spcPts val="45"/>
              </a:spcBef>
            </a:pPr>
            <a:endParaRPr sz="2400" dirty="0">
              <a:cs typeface="Times New Roman"/>
            </a:endParaRPr>
          </a:p>
          <a:p>
            <a:pPr marL="553085" algn="just"/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5.4.2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INDICACIONES</a:t>
            </a:r>
            <a:endParaRPr lang="es-ES" sz="2400" b="1" i="1" u="heavy" spc="-5" dirty="0" smtClean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553085" algn="just"/>
            <a:endParaRPr lang="es-ES" sz="2400" b="1" i="1" u="heavy" spc="-5" dirty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algn="just"/>
            <a:r>
              <a:rPr lang="es-ES" sz="2400" spc="-5" dirty="0">
                <a:latin typeface="Times New Roman"/>
                <a:cs typeface="Times New Roman"/>
              </a:rPr>
              <a:t>Las</a:t>
            </a:r>
            <a:r>
              <a:rPr lang="es-ES" sz="2400" spc="10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indicaciones,</a:t>
            </a:r>
            <a:r>
              <a:rPr lang="es-ES" sz="2400" spc="10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son</a:t>
            </a:r>
            <a:r>
              <a:rPr lang="es-ES" sz="2400" spc="12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una</a:t>
            </a:r>
            <a:r>
              <a:rPr lang="es-ES" sz="2400" spc="10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serie</a:t>
            </a:r>
            <a:r>
              <a:rPr lang="es-ES" sz="2400" spc="95" dirty="0">
                <a:latin typeface="Times New Roman"/>
                <a:cs typeface="Times New Roman"/>
              </a:rPr>
              <a:t> </a:t>
            </a:r>
            <a:r>
              <a:rPr lang="es-ES" sz="2400" spc="5" dirty="0">
                <a:latin typeface="Times New Roman"/>
                <a:cs typeface="Times New Roman"/>
              </a:rPr>
              <a:t>de</a:t>
            </a:r>
            <a:r>
              <a:rPr lang="es-ES" sz="2400" spc="12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consejos</a:t>
            </a:r>
            <a:r>
              <a:rPr lang="es-ES" sz="2400" spc="11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que</a:t>
            </a:r>
            <a:r>
              <a:rPr lang="es-ES" sz="2400" spc="114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ofrece</a:t>
            </a:r>
            <a:r>
              <a:rPr lang="es-ES" sz="2400" spc="100" dirty="0">
                <a:latin typeface="Times New Roman"/>
                <a:cs typeface="Times New Roman"/>
              </a:rPr>
              <a:t> </a:t>
            </a:r>
            <a:r>
              <a:rPr lang="es-ES" sz="2400" spc="-5" dirty="0" err="1">
                <a:latin typeface="Times New Roman"/>
                <a:cs typeface="Times New Roman"/>
              </a:rPr>
              <a:t>Simaris</a:t>
            </a:r>
            <a:r>
              <a:rPr lang="es-ES" sz="2400" spc="-5" dirty="0">
                <a:latin typeface="Times New Roman"/>
                <a:cs typeface="Times New Roman"/>
              </a:rPr>
              <a:t>,</a:t>
            </a:r>
            <a:r>
              <a:rPr lang="es-ES" sz="2400" spc="10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relacionadas</a:t>
            </a:r>
            <a:r>
              <a:rPr lang="es-ES" sz="2400" spc="11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con</a:t>
            </a:r>
            <a:r>
              <a:rPr lang="es-ES" sz="2400" spc="10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el</a:t>
            </a:r>
            <a:r>
              <a:rPr lang="es-ES" sz="2400" spc="120" dirty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correcto uso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del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programa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y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las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herramientas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de diseño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de </a:t>
            </a:r>
            <a:r>
              <a:rPr lang="es-ES" sz="2400" spc="-5" dirty="0">
                <a:latin typeface="Times New Roman"/>
                <a:cs typeface="Times New Roman"/>
              </a:rPr>
              <a:t>red.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Están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todas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recogidas </a:t>
            </a:r>
            <a:r>
              <a:rPr lang="es-ES" sz="2400" spc="-5" dirty="0">
                <a:latin typeface="Times New Roman"/>
                <a:cs typeface="Times New Roman"/>
              </a:rPr>
              <a:t>en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la</a:t>
            </a:r>
            <a:r>
              <a:rPr lang="es-ES" sz="2400" spc="2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lang="es-ES" sz="2400" dirty="0">
                <a:latin typeface="Times New Roman"/>
                <a:cs typeface="Times New Roman"/>
                <a:hlinkClick r:id="rId3" action="ppaction://hlinksldjump"/>
              </a:rPr>
              <a:t> 94.</a:t>
            </a:r>
            <a:endParaRPr lang="es-ES" sz="2400" dirty="0">
              <a:latin typeface="Times New Roman"/>
              <a:cs typeface="Times New Roman"/>
            </a:endParaRPr>
          </a:p>
          <a:p>
            <a:pPr marL="553085" algn="just"/>
            <a:endParaRPr sz="2400" dirty="0"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61556" y="622300"/>
            <a:ext cx="762000" cy="854455"/>
          </a:xfrm>
          <a:prstGeom prst="rect">
            <a:avLst/>
          </a:prstGeom>
        </p:spPr>
      </p:pic>
      <p:pic>
        <p:nvPicPr>
          <p:cNvPr id="11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86356" y="387350"/>
            <a:ext cx="6400800" cy="9948877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9276556" y="5162034"/>
            <a:ext cx="19872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94: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ventana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indicaciones</a:t>
            </a:r>
            <a:r>
              <a:rPr lang="es-ES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lang="es-E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13556" y="241300"/>
            <a:ext cx="18059400" cy="47747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085">
              <a:spcBef>
                <a:spcPts val="5"/>
              </a:spcBef>
            </a:pPr>
            <a:r>
              <a:rPr sz="2400" b="1" i="1" u="heavy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5.4.3</a:t>
            </a:r>
            <a:r>
              <a:rPr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PROPIEDADES</a:t>
            </a:r>
            <a:endParaRPr sz="2400" dirty="0">
              <a:cs typeface="Times New Roman"/>
            </a:endParaRPr>
          </a:p>
          <a:p>
            <a:endParaRPr sz="2400" dirty="0">
              <a:cs typeface="Times New Roman"/>
            </a:endParaRPr>
          </a:p>
          <a:p>
            <a:pPr marL="12700" marR="5080" algn="just">
              <a:spcBef>
                <a:spcPts val="795"/>
              </a:spcBef>
            </a:pPr>
            <a:r>
              <a:rPr sz="2400" dirty="0">
                <a:cs typeface="Times New Roman"/>
              </a:rPr>
              <a:t>Esta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ventana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situada</a:t>
            </a:r>
            <a:r>
              <a:rPr sz="2400" dirty="0">
                <a:cs typeface="Times New Roman"/>
              </a:rPr>
              <a:t> debajo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“</a:t>
            </a:r>
            <a:r>
              <a:rPr sz="2400" b="1" spc="-5" dirty="0">
                <a:cs typeface="Times New Roman"/>
              </a:rPr>
              <a:t>indicaciones</a:t>
            </a:r>
            <a:r>
              <a:rPr sz="2400" spc="-5" dirty="0">
                <a:cs typeface="Times New Roman"/>
              </a:rPr>
              <a:t>”,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abre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cuando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selecciona</a:t>
            </a:r>
            <a:r>
              <a:rPr sz="2400" dirty="0">
                <a:cs typeface="Times New Roman"/>
              </a:rPr>
              <a:t> uno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los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elementos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instalados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previamente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ventana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gráficos.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Y</a:t>
            </a:r>
            <a:r>
              <a:rPr sz="2400" dirty="0">
                <a:cs typeface="Times New Roman"/>
              </a:rPr>
              <a:t> permite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cambiar</a:t>
            </a:r>
            <a:r>
              <a:rPr sz="240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las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propiedades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cada elemento que </a:t>
            </a:r>
            <a:r>
              <a:rPr sz="2400" spc="-5" dirty="0">
                <a:cs typeface="Times New Roman"/>
              </a:rPr>
              <a:t>forma parte del conjunto. Por ejemplo, se quiere </a:t>
            </a:r>
            <a:r>
              <a:rPr sz="2400" spc="-5" dirty="0" err="1">
                <a:cs typeface="Times New Roman"/>
              </a:rPr>
              <a:t>cambiar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conexión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 transformador con el </a:t>
            </a:r>
            <a:r>
              <a:rPr sz="2400" dirty="0">
                <a:cs typeface="Times New Roman"/>
              </a:rPr>
              <a:t>CGBT, y </a:t>
            </a:r>
            <a:r>
              <a:rPr sz="2400" spc="-5" dirty="0">
                <a:cs typeface="Times New Roman"/>
              </a:rPr>
              <a:t>si durante su instalación </a:t>
            </a:r>
            <a:r>
              <a:rPr sz="2400" dirty="0">
                <a:cs typeface="Times New Roman"/>
              </a:rPr>
              <a:t>se ha </a:t>
            </a:r>
            <a:r>
              <a:rPr sz="2400" spc="-5" dirty="0" err="1">
                <a:cs typeface="Times New Roman"/>
              </a:rPr>
              <a:t>instalado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una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conexión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cable/línea,</a:t>
            </a:r>
            <a:r>
              <a:rPr sz="2400" dirty="0">
                <a:cs typeface="Times New Roman"/>
              </a:rPr>
              <a:t> ahora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va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seleccionar 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barras</a:t>
            </a:r>
            <a:r>
              <a:rPr sz="2400" spc="-5" dirty="0" smtClean="0">
                <a:cs typeface="Times New Roman"/>
              </a:rPr>
              <a:t>.</a:t>
            </a:r>
            <a:r>
              <a:rPr lang="es-ES" sz="2400" spc="-5" dirty="0" smtClean="0">
                <a:cs typeface="Times New Roman"/>
              </a:rPr>
              <a:t> </a:t>
            </a:r>
          </a:p>
          <a:p>
            <a:pPr>
              <a:spcBef>
                <a:spcPts val="30"/>
              </a:spcBef>
            </a:pPr>
            <a:r>
              <a:rPr sz="2400" dirty="0" err="1" smtClean="0">
                <a:cs typeface="Times New Roman"/>
              </a:rPr>
              <a:t>En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" action="ppaction://noaction"/>
              </a:rPr>
              <a:t>Figura</a:t>
            </a:r>
            <a:r>
              <a:rPr sz="2400" dirty="0">
                <a:cs typeface="Times New Roman"/>
                <a:hlinkClick r:id="" action="ppaction://noaction"/>
              </a:rPr>
              <a:t> 95,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</a:t>
            </a:r>
            <a:r>
              <a:rPr sz="2400" spc="5" dirty="0">
                <a:cs typeface="Times New Roman"/>
              </a:rPr>
              <a:t> ve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disposición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original,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marcado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rojo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conexión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</a:t>
            </a:r>
            <a:r>
              <a:rPr sz="240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transformador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CGBT</a:t>
            </a:r>
            <a:r>
              <a:rPr sz="2400" dirty="0" smtClean="0">
                <a:cs typeface="Times New Roman"/>
              </a:rPr>
              <a:t>.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A</a:t>
            </a:r>
            <a:r>
              <a:rPr lang="es-ES" sz="2400" spc="-6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continuación,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se</a:t>
            </a:r>
            <a:r>
              <a:rPr lang="es-ES" sz="2400" spc="-6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selecciona</a:t>
            </a:r>
            <a:r>
              <a:rPr lang="es-ES" sz="2400" spc="-5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pinchando</a:t>
            </a:r>
            <a:r>
              <a:rPr lang="es-ES" sz="2400" spc="-4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con</a:t>
            </a:r>
            <a:r>
              <a:rPr lang="es-ES" sz="2400" spc="-5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el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botón</a:t>
            </a:r>
            <a:r>
              <a:rPr lang="es-ES" sz="2400" spc="-5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izquierdo</a:t>
            </a:r>
            <a:r>
              <a:rPr lang="es-ES" sz="2400" spc="-5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del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ratón</a:t>
            </a:r>
            <a:r>
              <a:rPr lang="es-ES" sz="2400" spc="-5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sobre</a:t>
            </a:r>
            <a:r>
              <a:rPr lang="es-ES" sz="2400" spc="-6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la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zona</a:t>
            </a:r>
            <a:r>
              <a:rPr lang="es-ES" sz="2400" spc="-55" dirty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marcada </a:t>
            </a:r>
            <a:r>
              <a:rPr lang="es-ES" sz="2400" spc="-5" dirty="0" smtClean="0">
                <a:latin typeface="Times New Roman"/>
                <a:cs typeface="Times New Roman"/>
              </a:rPr>
              <a:t>con</a:t>
            </a:r>
            <a:r>
              <a:rPr lang="es-ES" sz="2400" spc="-45" dirty="0" smtClean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rojo</a:t>
            </a:r>
            <a:r>
              <a:rPr lang="es-ES" sz="2400" spc="-4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el</a:t>
            </a:r>
            <a:r>
              <a:rPr lang="es-ES" sz="2400" spc="-4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elemento</a:t>
            </a:r>
            <a:r>
              <a:rPr lang="es-ES" sz="2400" spc="-4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que</a:t>
            </a:r>
            <a:r>
              <a:rPr lang="es-ES" sz="2400" spc="-4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se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quiere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que</a:t>
            </a:r>
            <a:r>
              <a:rPr lang="es-ES" sz="2400" spc="-3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aparezca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en</a:t>
            </a:r>
            <a:r>
              <a:rPr lang="es-ES" sz="2400" spc="-3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la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ventana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de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propiedades,</a:t>
            </a:r>
            <a:r>
              <a:rPr lang="es-ES" sz="2400" spc="-4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y</a:t>
            </a:r>
            <a:r>
              <a:rPr lang="es-ES" sz="2400" spc="-4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este</a:t>
            </a:r>
            <a:r>
              <a:rPr lang="es-ES" sz="2400" spc="-4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se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resaltará con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un </a:t>
            </a:r>
            <a:r>
              <a:rPr lang="es-ES" sz="2400" spc="-5" dirty="0">
                <a:latin typeface="Times New Roman"/>
                <a:cs typeface="Times New Roman"/>
              </a:rPr>
              <a:t>fondo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gris,</a:t>
            </a:r>
            <a:r>
              <a:rPr lang="es-ES" sz="2400" dirty="0">
                <a:latin typeface="Times New Roman"/>
                <a:cs typeface="Times New Roman"/>
              </a:rPr>
              <a:t> y </a:t>
            </a:r>
            <a:r>
              <a:rPr lang="es-ES" sz="2400" spc="-5" dirty="0">
                <a:latin typeface="Times New Roman"/>
                <a:cs typeface="Times New Roman"/>
              </a:rPr>
              <a:t>enmarcado</a:t>
            </a:r>
            <a:r>
              <a:rPr lang="es-ES" sz="2400" spc="1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en</a:t>
            </a:r>
            <a:r>
              <a:rPr lang="es-ES" sz="2400" dirty="0">
                <a:latin typeface="Times New Roman"/>
                <a:cs typeface="Times New Roman"/>
              </a:rPr>
              <a:t> azul el conjunto </a:t>
            </a:r>
            <a:r>
              <a:rPr lang="es-ES" sz="2400" spc="-5" dirty="0">
                <a:latin typeface="Times New Roman"/>
                <a:cs typeface="Times New Roman"/>
              </a:rPr>
              <a:t>al</a:t>
            </a:r>
            <a:r>
              <a:rPr lang="es-ES" sz="2400" dirty="0">
                <a:latin typeface="Times New Roman"/>
                <a:cs typeface="Times New Roman"/>
              </a:rPr>
              <a:t> que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pertenece, </a:t>
            </a:r>
            <a:r>
              <a:rPr lang="es-ES" sz="2400" spc="-5" dirty="0">
                <a:latin typeface="Times New Roman"/>
                <a:cs typeface="Times New Roman"/>
              </a:rPr>
              <a:t>ver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lang="es-ES" sz="24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lang="es-ES" sz="2400" dirty="0">
                <a:latin typeface="Times New Roman"/>
                <a:cs typeface="Times New Roman"/>
                <a:hlinkClick r:id="rId2" action="ppaction://hlinksldjump"/>
              </a:rPr>
              <a:t>96</a:t>
            </a:r>
            <a:r>
              <a:rPr lang="es-ES" sz="2400" dirty="0" smtClean="0">
                <a:latin typeface="Times New Roman"/>
                <a:cs typeface="Times New Roman"/>
              </a:rPr>
              <a:t>. </a:t>
            </a:r>
            <a:r>
              <a:rPr lang="es-ES" sz="2400" spc="-5" dirty="0" smtClean="0">
                <a:latin typeface="Times New Roman"/>
                <a:cs typeface="Times New Roman"/>
              </a:rPr>
              <a:t>Una </a:t>
            </a:r>
            <a:r>
              <a:rPr lang="es-ES" sz="2400" dirty="0">
                <a:latin typeface="Times New Roman"/>
                <a:cs typeface="Times New Roman"/>
              </a:rPr>
              <a:t>vez seleccionado </a:t>
            </a:r>
            <a:r>
              <a:rPr lang="es-ES" sz="2400" spc="-5" dirty="0">
                <a:latin typeface="Times New Roman"/>
                <a:cs typeface="Times New Roman"/>
              </a:rPr>
              <a:t>el elemento, aparecerán </a:t>
            </a:r>
            <a:r>
              <a:rPr lang="es-ES" sz="2400" dirty="0">
                <a:latin typeface="Times New Roman"/>
                <a:cs typeface="Times New Roman"/>
              </a:rPr>
              <a:t>las </a:t>
            </a:r>
            <a:r>
              <a:rPr lang="es-ES" sz="2400" spc="-5" dirty="0">
                <a:latin typeface="Times New Roman"/>
                <a:cs typeface="Times New Roman"/>
              </a:rPr>
              <a:t>opciones </a:t>
            </a:r>
            <a:r>
              <a:rPr lang="es-ES" sz="2400" spc="5" dirty="0">
                <a:latin typeface="Times New Roman"/>
                <a:cs typeface="Times New Roman"/>
              </a:rPr>
              <a:t>de </a:t>
            </a:r>
            <a:r>
              <a:rPr lang="es-ES" sz="2400" spc="-5" dirty="0">
                <a:latin typeface="Times New Roman"/>
                <a:cs typeface="Times New Roman"/>
              </a:rPr>
              <a:t>configuración del éste en </a:t>
            </a:r>
            <a:r>
              <a:rPr lang="es-ES" sz="2400" spc="5" dirty="0" smtClean="0">
                <a:latin typeface="Times New Roman"/>
                <a:cs typeface="Times New Roman"/>
              </a:rPr>
              <a:t>la </a:t>
            </a:r>
            <a:r>
              <a:rPr lang="es-ES" sz="2400" spc="-5" dirty="0" smtClean="0">
                <a:latin typeface="Times New Roman"/>
                <a:cs typeface="Times New Roman"/>
              </a:rPr>
              <a:t>pestaña </a:t>
            </a:r>
            <a:r>
              <a:rPr lang="es-ES" sz="2400" dirty="0">
                <a:latin typeface="Times New Roman"/>
                <a:cs typeface="Times New Roman"/>
              </a:rPr>
              <a:t>de propiedades, y </a:t>
            </a:r>
            <a:r>
              <a:rPr lang="es-ES" sz="2400" spc="-5" dirty="0">
                <a:latin typeface="Times New Roman"/>
                <a:cs typeface="Times New Roman"/>
              </a:rPr>
              <a:t>se procederá </a:t>
            </a:r>
            <a:r>
              <a:rPr lang="es-ES" sz="2400" dirty="0">
                <a:latin typeface="Times New Roman"/>
                <a:cs typeface="Times New Roman"/>
              </a:rPr>
              <a:t>a </a:t>
            </a:r>
            <a:r>
              <a:rPr lang="es-ES" sz="2400" spc="-5" dirty="0">
                <a:latin typeface="Times New Roman"/>
                <a:cs typeface="Times New Roman"/>
              </a:rPr>
              <a:t>cambiar los campos </a:t>
            </a:r>
            <a:r>
              <a:rPr lang="es-ES" sz="2400" dirty="0">
                <a:latin typeface="Times New Roman"/>
                <a:cs typeface="Times New Roman"/>
              </a:rPr>
              <a:t>que </a:t>
            </a:r>
            <a:r>
              <a:rPr lang="es-ES" sz="2400" spc="-5" dirty="0">
                <a:latin typeface="Times New Roman"/>
                <a:cs typeface="Times New Roman"/>
              </a:rPr>
              <a:t>se </a:t>
            </a:r>
            <a:r>
              <a:rPr lang="es-ES" sz="2400" dirty="0">
                <a:latin typeface="Times New Roman"/>
                <a:cs typeface="Times New Roman"/>
              </a:rPr>
              <a:t>quieran, </a:t>
            </a:r>
            <a:r>
              <a:rPr lang="es-ES" sz="2400" spc="15" dirty="0">
                <a:latin typeface="Times New Roman"/>
                <a:cs typeface="Times New Roman"/>
              </a:rPr>
              <a:t>en </a:t>
            </a:r>
            <a:r>
              <a:rPr lang="es-ES" sz="2400" spc="-5" dirty="0">
                <a:latin typeface="Times New Roman"/>
                <a:cs typeface="Times New Roman"/>
              </a:rPr>
              <a:t>este </a:t>
            </a:r>
            <a:r>
              <a:rPr lang="es-ES" sz="2400" spc="-5" dirty="0" smtClean="0">
                <a:latin typeface="Times New Roman"/>
                <a:cs typeface="Times New Roman"/>
              </a:rPr>
              <a:t>ejemplo se </a:t>
            </a:r>
            <a:r>
              <a:rPr lang="es-ES" sz="2400" spc="-5" dirty="0">
                <a:latin typeface="Times New Roman"/>
                <a:cs typeface="Times New Roman"/>
              </a:rPr>
              <a:t>cambiará el</a:t>
            </a:r>
            <a:r>
              <a:rPr lang="es-ES" sz="2400" dirty="0">
                <a:latin typeface="Times New Roman"/>
                <a:cs typeface="Times New Roman"/>
              </a:rPr>
              <a:t> tipo de </a:t>
            </a:r>
            <a:r>
              <a:rPr lang="es-ES" sz="2400" spc="-5" dirty="0">
                <a:latin typeface="Times New Roman"/>
                <a:cs typeface="Times New Roman"/>
              </a:rPr>
              <a:t>conexión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únicamente.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Ver</a:t>
            </a:r>
            <a:r>
              <a:rPr lang="es-ES" sz="2400" spc="2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lang="es-ES" sz="2400" spc="-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lang="es-ES" sz="2400" dirty="0">
                <a:latin typeface="Times New Roman"/>
                <a:cs typeface="Times New Roman"/>
                <a:hlinkClick r:id="rId3" action="ppaction://hlinksldjump"/>
              </a:rPr>
              <a:t>97.</a:t>
            </a:r>
            <a:endParaRPr lang="es-ES" sz="2400" dirty="0">
              <a:latin typeface="Times New Roman"/>
              <a:cs typeface="Times New Roman"/>
            </a:endParaRPr>
          </a:p>
          <a:p>
            <a:pPr marL="12700" marR="5080" algn="just">
              <a:spcBef>
                <a:spcPts val="795"/>
              </a:spcBef>
            </a:pPr>
            <a:endParaRPr lang="es-ES" sz="2400" dirty="0">
              <a:latin typeface="Times New Roman"/>
              <a:cs typeface="Times New Roman"/>
            </a:endParaRPr>
          </a:p>
          <a:p>
            <a:pPr marL="12700" marR="10160" algn="just">
              <a:spcBef>
                <a:spcPts val="795"/>
              </a:spcBef>
            </a:pPr>
            <a:endParaRPr sz="2400" dirty="0">
              <a:cs typeface="Times New Roman"/>
            </a:endParaRPr>
          </a:p>
        </p:txBody>
      </p:sp>
      <p:sp>
        <p:nvSpPr>
          <p:cNvPr id="10" name="object 8"/>
          <p:cNvSpPr txBox="1"/>
          <p:nvPr/>
        </p:nvSpPr>
        <p:spPr>
          <a:xfrm>
            <a:off x="12095956" y="4239181"/>
            <a:ext cx="199945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96: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elemento ya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seleccionado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1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5367" y="4279900"/>
            <a:ext cx="2408989" cy="6147136"/>
          </a:xfrm>
          <a:prstGeom prst="rect">
            <a:avLst/>
          </a:prstGeom>
        </p:spPr>
      </p:pic>
      <p:pic>
        <p:nvPicPr>
          <p:cNvPr id="12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077156" y="4005936"/>
            <a:ext cx="4495800" cy="6395700"/>
          </a:xfrm>
          <a:prstGeom prst="rect">
            <a:avLst/>
          </a:prstGeom>
        </p:spPr>
      </p:pic>
      <p:sp>
        <p:nvSpPr>
          <p:cNvPr id="13" name="object 7"/>
          <p:cNvSpPr txBox="1"/>
          <p:nvPr/>
        </p:nvSpPr>
        <p:spPr>
          <a:xfrm>
            <a:off x="1504157" y="4824990"/>
            <a:ext cx="38862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95: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elemento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seleccionado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del </a:t>
            </a:r>
            <a:r>
              <a:rPr sz="2400" b="1" i="1" spc="-5" dirty="0" err="1">
                <a:solidFill>
                  <a:srgbClr val="44536A"/>
                </a:solidFill>
                <a:latin typeface="Times New Roman"/>
                <a:cs typeface="Times New Roman"/>
              </a:rPr>
              <a:t>circuito</a:t>
            </a:r>
            <a:r>
              <a:rPr sz="900" i="1" spc="-5" dirty="0" smtClean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4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0955" y="4005936"/>
            <a:ext cx="5410199" cy="6421099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4494212" y="6719584"/>
            <a:ext cx="188674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97: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propiedades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del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elemento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seleccionado.</a:t>
            </a:r>
            <a:endParaRPr lang="es-ES" sz="2400" b="1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es-ES"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5956" y="343193"/>
            <a:ext cx="17830800" cy="75334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35"/>
              </a:spcBef>
            </a:pPr>
            <a:endParaRPr sz="2400" dirty="0">
              <a:cs typeface="Times New Roman"/>
            </a:endParaRPr>
          </a:p>
          <a:p>
            <a:pPr marL="553085" algn="just"/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5.4.4</a:t>
            </a:r>
            <a:r>
              <a:rPr sz="2400" b="1" i="1" u="heavy" spc="-4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MENSAJES</a:t>
            </a:r>
            <a:endParaRPr sz="2400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6350" algn="just">
              <a:spcBef>
                <a:spcPts val="780"/>
              </a:spcBef>
            </a:pPr>
            <a:r>
              <a:rPr sz="2400" dirty="0">
                <a:cs typeface="Times New Roman"/>
              </a:rPr>
              <a:t>En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ventana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inferior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mensajes,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aparece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serie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mensajes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acompañados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-1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símbolo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determinará </a:t>
            </a:r>
            <a:r>
              <a:rPr sz="2400" dirty="0">
                <a:cs typeface="Times New Roman"/>
              </a:rPr>
              <a:t>qué clase de </a:t>
            </a:r>
            <a:r>
              <a:rPr sz="2400" spc="-5" dirty="0">
                <a:cs typeface="Times New Roman"/>
              </a:rPr>
              <a:t>mensaje es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su importancia </a:t>
            </a:r>
            <a:r>
              <a:rPr sz="2400" dirty="0">
                <a:cs typeface="Times New Roman"/>
              </a:rPr>
              <a:t>a la hora de calcular </a:t>
            </a:r>
            <a:r>
              <a:rPr sz="2400" spc="-5" dirty="0">
                <a:cs typeface="Times New Roman"/>
              </a:rPr>
              <a:t>el </a:t>
            </a:r>
            <a:r>
              <a:rPr sz="2400" spc="-5" dirty="0" err="1">
                <a:cs typeface="Times New Roman"/>
              </a:rPr>
              <a:t>circuito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poder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llevarlo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término.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tipos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mensajes</a:t>
            </a:r>
            <a:r>
              <a:rPr sz="2400" dirty="0">
                <a:cs typeface="Times New Roman"/>
              </a:rPr>
              <a:t> que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pueden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aparecer</a:t>
            </a:r>
            <a:r>
              <a:rPr sz="2400" dirty="0">
                <a:cs typeface="Times New Roman"/>
              </a:rPr>
              <a:t> son:</a:t>
            </a:r>
          </a:p>
          <a:p>
            <a:pPr algn="just">
              <a:spcBef>
                <a:spcPts val="40"/>
              </a:spcBef>
            </a:pPr>
            <a:endParaRPr sz="2400" dirty="0">
              <a:cs typeface="Times New Roman"/>
            </a:endParaRPr>
          </a:p>
          <a:p>
            <a:pPr marL="553085" marR="6985" indent="-228600" algn="just">
              <a:buFont typeface="Symbol"/>
              <a:buChar char=""/>
              <a:tabLst>
                <a:tab pos="855344" algn="l"/>
                <a:tab pos="855980" algn="l"/>
              </a:tabLst>
            </a:pPr>
            <a:r>
              <a:rPr sz="2400" dirty="0"/>
              <a:t>	</a:t>
            </a:r>
            <a:r>
              <a:rPr sz="2400" b="1" dirty="0">
                <a:cs typeface="Times New Roman"/>
              </a:rPr>
              <a:t>,</a:t>
            </a:r>
            <a:r>
              <a:rPr sz="2400" b="1" spc="1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hay</a:t>
            </a:r>
            <a:r>
              <a:rPr sz="2400" b="1" spc="1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circuitos</a:t>
            </a:r>
            <a:r>
              <a:rPr sz="2400" b="1" spc="1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que</a:t>
            </a:r>
            <a:r>
              <a:rPr sz="2400" b="1" spc="13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no</a:t>
            </a:r>
            <a:r>
              <a:rPr sz="2400" b="1" spc="135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han</a:t>
            </a:r>
            <a:r>
              <a:rPr sz="2400" b="1" spc="1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podido</a:t>
            </a:r>
            <a:r>
              <a:rPr sz="2400" b="1" spc="1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ser</a:t>
            </a:r>
            <a:r>
              <a:rPr sz="2400" b="1" spc="1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comprobados</a:t>
            </a:r>
            <a:r>
              <a:rPr sz="2400" b="1" spc="1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o</a:t>
            </a:r>
            <a:r>
              <a:rPr sz="2400" b="1" spc="1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calculados</a:t>
            </a:r>
            <a:r>
              <a:rPr sz="2400" b="1" spc="130" dirty="0">
                <a:cs typeface="Times New Roman"/>
              </a:rPr>
              <a:t> </a:t>
            </a:r>
            <a:r>
              <a:rPr sz="2400" b="1" spc="10" dirty="0">
                <a:cs typeface="Times New Roman"/>
              </a:rPr>
              <a:t>al</a:t>
            </a:r>
            <a:r>
              <a:rPr sz="2400" b="1" spc="135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carecer</a:t>
            </a:r>
            <a:r>
              <a:rPr sz="2400" b="1" spc="130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de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carga</a:t>
            </a:r>
            <a:r>
              <a:rPr sz="2400" b="1" spc="-5" dirty="0">
                <a:cs typeface="Times New Roman"/>
              </a:rPr>
              <a:t>,</a:t>
            </a:r>
            <a:r>
              <a:rPr sz="2400" b="1" dirty="0">
                <a:cs typeface="Times New Roman"/>
              </a:rPr>
              <a:t> por </a:t>
            </a:r>
            <a:r>
              <a:rPr sz="2400" b="1" spc="-5" dirty="0">
                <a:cs typeface="Times New Roman"/>
              </a:rPr>
              <a:t>ejemplo,</a:t>
            </a:r>
            <a:r>
              <a:rPr sz="2400" b="1" dirty="0">
                <a:cs typeface="Times New Roman"/>
              </a:rPr>
              <a:t> pero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no </a:t>
            </a:r>
            <a:r>
              <a:rPr sz="2400" b="1" spc="-5" dirty="0">
                <a:cs typeface="Times New Roman"/>
              </a:rPr>
              <a:t>implica</a:t>
            </a:r>
            <a:r>
              <a:rPr sz="2400" b="1" dirty="0">
                <a:cs typeface="Times New Roman"/>
              </a:rPr>
              <a:t> que</a:t>
            </a:r>
            <a:r>
              <a:rPr sz="2400" b="1" spc="-5" dirty="0">
                <a:cs typeface="Times New Roman"/>
              </a:rPr>
              <a:t> el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circuito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esté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mal.</a:t>
            </a:r>
            <a:endParaRPr sz="2400" b="1" dirty="0">
              <a:cs typeface="Times New Roman"/>
            </a:endParaRPr>
          </a:p>
          <a:p>
            <a:pPr algn="just">
              <a:spcBef>
                <a:spcPts val="10"/>
              </a:spcBef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824865" indent="-501015" algn="just">
              <a:spcBef>
                <a:spcPts val="5"/>
              </a:spcBef>
              <a:buFont typeface="Symbol"/>
              <a:buChar char=""/>
              <a:tabLst>
                <a:tab pos="824865" algn="l"/>
                <a:tab pos="825500" algn="l"/>
              </a:tabLst>
            </a:pPr>
            <a:r>
              <a:rPr sz="2400" b="1" dirty="0">
                <a:cs typeface="Times New Roman"/>
              </a:rPr>
              <a:t>, </a:t>
            </a:r>
            <a:r>
              <a:rPr sz="2400" b="1" spc="-5" dirty="0">
                <a:cs typeface="Times New Roman"/>
              </a:rPr>
              <a:t>mensaje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informativo,</a:t>
            </a:r>
            <a:r>
              <a:rPr sz="2400" b="1" dirty="0">
                <a:cs typeface="Times New Roman"/>
              </a:rPr>
              <a:t> 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consejo.</a:t>
            </a:r>
            <a:endParaRPr sz="2400" b="1" dirty="0">
              <a:cs typeface="Times New Roman"/>
            </a:endParaRPr>
          </a:p>
          <a:p>
            <a:pPr algn="just">
              <a:spcBef>
                <a:spcPts val="20"/>
              </a:spcBef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553085" marR="10160" indent="-228600" algn="just">
              <a:buFont typeface="Symbol"/>
              <a:buChar char=""/>
              <a:tabLst>
                <a:tab pos="875030" algn="l"/>
                <a:tab pos="875665" algn="l"/>
              </a:tabLst>
            </a:pPr>
            <a:r>
              <a:rPr sz="2400" b="1" dirty="0"/>
              <a:t>	</a:t>
            </a:r>
            <a:r>
              <a:rPr sz="2400" b="1" dirty="0">
                <a:cs typeface="Times New Roman"/>
              </a:rPr>
              <a:t>,</a:t>
            </a:r>
            <a:r>
              <a:rPr sz="2400" b="1" spc="2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mensaje</a:t>
            </a:r>
            <a:r>
              <a:rPr sz="2400" b="1" spc="2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2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alerta,</a:t>
            </a:r>
            <a:r>
              <a:rPr sz="2400" b="1" spc="2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sobre</a:t>
            </a:r>
            <a:r>
              <a:rPr sz="2400" b="1" spc="204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</a:t>
            </a:r>
            <a:r>
              <a:rPr sz="2400" b="1" spc="2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problema</a:t>
            </a:r>
            <a:r>
              <a:rPr sz="2400" b="1" spc="2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que</a:t>
            </a:r>
            <a:r>
              <a:rPr sz="2400" b="1" spc="2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acarrea</a:t>
            </a:r>
            <a:r>
              <a:rPr sz="2400" b="1" spc="2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2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incumplimiento</a:t>
            </a:r>
            <a:r>
              <a:rPr sz="2400" b="1" spc="2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210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la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normativa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  <a:p>
            <a:pPr algn="just">
              <a:spcBef>
                <a:spcPts val="20"/>
              </a:spcBef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553085" marR="5080" indent="-228600" algn="just">
              <a:spcBef>
                <a:spcPts val="5"/>
              </a:spcBef>
              <a:buFont typeface="Symbol"/>
              <a:buChar char=""/>
              <a:tabLst>
                <a:tab pos="855344" algn="l"/>
                <a:tab pos="855980" algn="l"/>
              </a:tabLst>
            </a:pPr>
            <a:r>
              <a:rPr sz="2400" b="1" dirty="0"/>
              <a:t>	</a:t>
            </a:r>
            <a:r>
              <a:rPr sz="2400" b="1" dirty="0">
                <a:cs typeface="Times New Roman"/>
              </a:rPr>
              <a:t>,</a:t>
            </a:r>
            <a:r>
              <a:rPr sz="2400" b="1" spc="5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fallo</a:t>
            </a:r>
            <a:r>
              <a:rPr sz="2400" b="1" spc="6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6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6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dimensionamiento</a:t>
            </a:r>
            <a:r>
              <a:rPr sz="2400" b="1" spc="6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6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aparamenta,</a:t>
            </a:r>
            <a:r>
              <a:rPr sz="2400" b="1" spc="7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por</a:t>
            </a:r>
            <a:r>
              <a:rPr sz="2400" b="1" spc="6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limitaciones</a:t>
            </a:r>
            <a:r>
              <a:rPr sz="2400" b="1" spc="6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0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catálogo</a:t>
            </a:r>
            <a:r>
              <a:rPr sz="2400" b="1" spc="60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o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propias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exigencia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fuera </a:t>
            </a:r>
            <a:r>
              <a:rPr sz="2400" b="1" spc="5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los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usual</a:t>
            </a:r>
            <a:r>
              <a:rPr sz="2400" b="1" dirty="0">
                <a:cs typeface="Times New Roman"/>
              </a:rPr>
              <a:t> y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normalizado.</a:t>
            </a:r>
            <a:endParaRPr sz="2400" b="1" dirty="0">
              <a:cs typeface="Times New Roman"/>
            </a:endParaRPr>
          </a:p>
          <a:p>
            <a:pPr algn="just">
              <a:spcBef>
                <a:spcPts val="5"/>
              </a:spcBef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824865" indent="-501015" algn="just">
              <a:buFont typeface="Symbol"/>
              <a:buChar char=""/>
              <a:tabLst>
                <a:tab pos="824865" algn="l"/>
                <a:tab pos="825500" algn="l"/>
              </a:tabLst>
            </a:pPr>
            <a:r>
              <a:rPr sz="2400" b="1" dirty="0">
                <a:cs typeface="Times New Roman"/>
              </a:rPr>
              <a:t>,</a:t>
            </a:r>
            <a:r>
              <a:rPr sz="2400" b="1" spc="-5" dirty="0">
                <a:cs typeface="Times New Roman"/>
              </a:rPr>
              <a:t> fallo en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 </a:t>
            </a:r>
            <a:r>
              <a:rPr sz="2400" b="1" dirty="0">
                <a:cs typeface="Times New Roman"/>
              </a:rPr>
              <a:t>cálculo </a:t>
            </a:r>
            <a:r>
              <a:rPr sz="2400" b="1" spc="-5" dirty="0">
                <a:cs typeface="Times New Roman"/>
              </a:rPr>
              <a:t>del </a:t>
            </a:r>
            <a:r>
              <a:rPr sz="2400" b="1" spc="-5" dirty="0" err="1">
                <a:cs typeface="Times New Roman"/>
              </a:rPr>
              <a:t>circuito</a:t>
            </a:r>
            <a:r>
              <a:rPr sz="2400" b="1" spc="-5" dirty="0" smtClean="0">
                <a:cs typeface="Times New Roman"/>
              </a:rPr>
              <a:t>.</a:t>
            </a:r>
            <a:endParaRPr lang="es-ES" sz="2400" b="1" spc="-5" dirty="0" smtClean="0">
              <a:cs typeface="Times New Roman"/>
            </a:endParaRPr>
          </a:p>
          <a:p>
            <a:pPr marL="824865" indent="-501015" algn="just">
              <a:buFont typeface="Symbol"/>
              <a:buChar char=""/>
              <a:tabLst>
                <a:tab pos="824865" algn="l"/>
                <a:tab pos="825500" algn="l"/>
              </a:tabLst>
            </a:pPr>
            <a:endParaRPr lang="es-ES" sz="2400" b="1" spc="-5" dirty="0">
              <a:cs typeface="Times New Roman"/>
            </a:endParaRPr>
          </a:p>
          <a:p>
            <a:pPr marL="824865" indent="-501015" algn="just">
              <a:buFont typeface="Symbol"/>
              <a:buChar char=""/>
              <a:tabLst>
                <a:tab pos="824865" algn="l"/>
                <a:tab pos="825500" algn="l"/>
              </a:tabLst>
            </a:pPr>
            <a:r>
              <a:rPr lang="es-ES" sz="2400" b="1" dirty="0" smtClean="0"/>
              <a:t> </a:t>
            </a:r>
            <a:r>
              <a:rPr lang="es-ES" sz="2400" b="1" spc="114" dirty="0" smtClean="0">
                <a:latin typeface="Times New Roman"/>
                <a:cs typeface="Times New Roman"/>
              </a:rPr>
              <a:t> </a:t>
            </a:r>
            <a:r>
              <a:rPr lang="es-ES" sz="2400" b="1" dirty="0">
                <a:latin typeface="Times New Roman"/>
                <a:cs typeface="Times New Roman"/>
              </a:rPr>
              <a:t>todos</a:t>
            </a:r>
            <a:r>
              <a:rPr lang="es-ES" sz="2400" b="1" spc="120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los</a:t>
            </a:r>
            <a:r>
              <a:rPr lang="es-ES" sz="2400" b="1" spc="114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circuitos</a:t>
            </a:r>
            <a:r>
              <a:rPr lang="es-ES" sz="2400" b="1" spc="120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han</a:t>
            </a:r>
            <a:r>
              <a:rPr lang="es-ES" sz="2400" b="1" spc="120" dirty="0">
                <a:latin typeface="Times New Roman"/>
                <a:cs typeface="Times New Roman"/>
              </a:rPr>
              <a:t> </a:t>
            </a:r>
            <a:r>
              <a:rPr lang="es-ES" sz="2400" b="1" dirty="0">
                <a:latin typeface="Times New Roman"/>
                <a:cs typeface="Times New Roman"/>
              </a:rPr>
              <a:t>sido</a:t>
            </a:r>
            <a:r>
              <a:rPr lang="es-ES" sz="2400" b="1" spc="120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calculados</a:t>
            </a:r>
            <a:r>
              <a:rPr lang="es-ES" sz="2400" b="1" spc="125" dirty="0">
                <a:latin typeface="Times New Roman"/>
                <a:cs typeface="Times New Roman"/>
              </a:rPr>
              <a:t> </a:t>
            </a:r>
            <a:r>
              <a:rPr lang="es-ES" sz="2400" b="1" dirty="0">
                <a:latin typeface="Times New Roman"/>
                <a:cs typeface="Times New Roman"/>
              </a:rPr>
              <a:t>y</a:t>
            </a:r>
            <a:r>
              <a:rPr lang="es-ES" sz="2400" b="1" spc="114" dirty="0">
                <a:latin typeface="Times New Roman"/>
                <a:cs typeface="Times New Roman"/>
              </a:rPr>
              <a:t> </a:t>
            </a:r>
            <a:r>
              <a:rPr lang="es-ES" sz="2400" b="1" dirty="0">
                <a:latin typeface="Times New Roman"/>
                <a:cs typeface="Times New Roman"/>
              </a:rPr>
              <a:t>no</a:t>
            </a:r>
            <a:r>
              <a:rPr lang="es-ES" sz="2400" b="1" spc="120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hay</a:t>
            </a:r>
            <a:r>
              <a:rPr lang="es-ES" sz="2400" b="1" spc="114" dirty="0">
                <a:latin typeface="Times New Roman"/>
                <a:cs typeface="Times New Roman"/>
              </a:rPr>
              <a:t> </a:t>
            </a:r>
            <a:r>
              <a:rPr lang="es-ES" sz="2400" b="1" dirty="0">
                <a:latin typeface="Times New Roman"/>
                <a:cs typeface="Times New Roman"/>
              </a:rPr>
              <a:t>ningún</a:t>
            </a:r>
            <a:r>
              <a:rPr lang="es-ES" sz="2400" b="1" spc="125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mensaje</a:t>
            </a:r>
            <a:r>
              <a:rPr lang="es-ES" sz="2400" b="1" spc="114" dirty="0">
                <a:latin typeface="Times New Roman"/>
                <a:cs typeface="Times New Roman"/>
              </a:rPr>
              <a:t> </a:t>
            </a:r>
            <a:r>
              <a:rPr lang="es-ES" sz="2400" b="1" dirty="0">
                <a:latin typeface="Times New Roman"/>
                <a:cs typeface="Times New Roman"/>
              </a:rPr>
              <a:t>que</a:t>
            </a:r>
            <a:r>
              <a:rPr lang="es-ES" sz="2400" b="1" spc="114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dar</a:t>
            </a:r>
            <a:r>
              <a:rPr lang="es-ES" sz="2400" b="1" spc="114" dirty="0">
                <a:latin typeface="Times New Roman"/>
                <a:cs typeface="Times New Roman"/>
              </a:rPr>
              <a:t> </a:t>
            </a:r>
            <a:r>
              <a:rPr lang="es-ES" sz="2400" b="1" dirty="0" smtClean="0">
                <a:latin typeface="Times New Roman"/>
                <a:cs typeface="Times New Roman"/>
              </a:rPr>
              <a:t>por </a:t>
            </a:r>
            <a:r>
              <a:rPr lang="es-ES" sz="2400" b="1" spc="-5" dirty="0" smtClean="0">
                <a:latin typeface="Times New Roman"/>
                <a:cs typeface="Times New Roman"/>
              </a:rPr>
              <a:t>pantalla</a:t>
            </a:r>
            <a:r>
              <a:rPr lang="es-ES" sz="2400" b="1" spc="-5" dirty="0">
                <a:latin typeface="Times New Roman"/>
                <a:cs typeface="Times New Roman"/>
              </a:rPr>
              <a:t>.</a:t>
            </a:r>
            <a:endParaRPr lang="es-ES" sz="2400" b="1" dirty="0">
              <a:latin typeface="Times New Roman"/>
              <a:cs typeface="Times New Roman"/>
            </a:endParaRPr>
          </a:p>
          <a:p>
            <a:pPr marL="824865" indent="-501015" algn="just">
              <a:buFont typeface="Symbol"/>
              <a:buChar char=""/>
              <a:tabLst>
                <a:tab pos="824865" algn="l"/>
                <a:tab pos="825500" algn="l"/>
              </a:tabLst>
            </a:pPr>
            <a:endParaRPr sz="2400" b="1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3156" y="2527300"/>
            <a:ext cx="423922" cy="48620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3156" y="3540222"/>
            <a:ext cx="423922" cy="51662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23156" y="4309450"/>
            <a:ext cx="532324" cy="54823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8158" y="5078909"/>
            <a:ext cx="537322" cy="52640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8158" y="6163241"/>
            <a:ext cx="460374" cy="464135"/>
          </a:xfrm>
          <a:prstGeom prst="rect">
            <a:avLst/>
          </a:prstGeom>
        </p:spPr>
      </p:pic>
      <p:pic>
        <p:nvPicPr>
          <p:cNvPr id="12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42095" y="7046408"/>
            <a:ext cx="413385" cy="4747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5956" y="397236"/>
            <a:ext cx="17983200" cy="1223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085" algn="just">
              <a:spcBef>
                <a:spcPts val="840"/>
              </a:spcBef>
            </a:pPr>
            <a:r>
              <a:rPr sz="2400" b="1" i="1" u="heavy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5.4.5</a:t>
            </a:r>
            <a:r>
              <a:rPr sz="2400" b="1" i="1" u="heavy" spc="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BARRA</a:t>
            </a:r>
            <a:r>
              <a:rPr sz="2400" b="1" i="1" u="heavy" spc="-1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i="1" u="heavy" spc="-1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HERRAMIENTAS</a:t>
            </a:r>
            <a:endParaRPr sz="2400" dirty="0"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sz="2400" dirty="0">
              <a:cs typeface="Times New Roman"/>
            </a:endParaRPr>
          </a:p>
          <a:p>
            <a:pPr marL="12700" algn="just">
              <a:spcBef>
                <a:spcPts val="844"/>
              </a:spcBef>
            </a:pPr>
            <a:r>
              <a:rPr sz="2400" spc="-5" dirty="0">
                <a:cs typeface="Times New Roman"/>
              </a:rPr>
              <a:t>Situada 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parte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superior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ventana</a:t>
            </a:r>
            <a:r>
              <a:rPr sz="2400" dirty="0">
                <a:cs typeface="Times New Roman"/>
              </a:rPr>
              <a:t> de gráficos,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aspecto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la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98</a:t>
            </a:r>
            <a:r>
              <a:rPr sz="2400" dirty="0">
                <a:cs typeface="Times New Roman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3262" y="2783140"/>
            <a:ext cx="17945894" cy="53170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4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98:</a:t>
            </a:r>
            <a:r>
              <a:rPr sz="24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barra</a:t>
            </a:r>
            <a:r>
              <a:rPr sz="24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 herramientas.</a:t>
            </a:r>
            <a:endParaRPr sz="2400" b="1" dirty="0">
              <a:cs typeface="Times New Roman"/>
            </a:endParaRPr>
          </a:p>
          <a:p>
            <a:pPr algn="just">
              <a:spcBef>
                <a:spcPts val="50"/>
              </a:spcBef>
            </a:pPr>
            <a:endParaRPr sz="2400" dirty="0">
              <a:cs typeface="Times New Roman"/>
            </a:endParaRPr>
          </a:p>
          <a:p>
            <a:pPr marL="12700" algn="just"/>
            <a:r>
              <a:rPr sz="2400" spc="-5" dirty="0">
                <a:cs typeface="Times New Roman"/>
              </a:rPr>
              <a:t>Ofrece</a:t>
            </a:r>
            <a:r>
              <a:rPr sz="2400" dirty="0">
                <a:cs typeface="Times New Roman"/>
              </a:rPr>
              <a:t> una serie</a:t>
            </a:r>
            <a:r>
              <a:rPr sz="2400" spc="-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herramientas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5" dirty="0">
                <a:cs typeface="Times New Roman"/>
              </a:rPr>
              <a:t> 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van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detallar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continuación:</a:t>
            </a:r>
            <a:endParaRPr sz="2400" dirty="0">
              <a:cs typeface="Times New Roman"/>
            </a:endParaRPr>
          </a:p>
          <a:p>
            <a:pPr algn="just">
              <a:spcBef>
                <a:spcPts val="30"/>
              </a:spcBef>
            </a:pPr>
            <a:endParaRPr sz="2400" dirty="0">
              <a:cs typeface="Times New Roman"/>
            </a:endParaRPr>
          </a:p>
          <a:p>
            <a:pPr marL="836930" indent="-513080" algn="just">
              <a:buFont typeface="Symbol"/>
              <a:buChar char=""/>
              <a:tabLst>
                <a:tab pos="836930" algn="l"/>
                <a:tab pos="837565" algn="l"/>
              </a:tabLst>
            </a:pPr>
            <a:r>
              <a:rPr sz="2400" dirty="0">
                <a:cs typeface="Times New Roman"/>
              </a:rPr>
              <a:t>,</a:t>
            </a:r>
            <a:r>
              <a:rPr sz="2400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mueve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herramientas </a:t>
            </a:r>
            <a:r>
              <a:rPr sz="2400" b="1" dirty="0">
                <a:cs typeface="Times New Roman"/>
              </a:rPr>
              <a:t>y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5" dirty="0">
                <a:cs typeface="Times New Roman"/>
              </a:rPr>
              <a:t> ventana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gráficos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ventana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separada.</a:t>
            </a:r>
            <a:endParaRPr sz="2400" b="1" dirty="0">
              <a:cs typeface="Times New Roman"/>
            </a:endParaRPr>
          </a:p>
          <a:p>
            <a:pPr marL="553085" marR="8890" indent="-228600" algn="just">
              <a:spcBef>
                <a:spcPts val="1175"/>
              </a:spcBef>
              <a:buFont typeface="Symbol"/>
              <a:buChar char=""/>
              <a:tabLst>
                <a:tab pos="768985" algn="l"/>
              </a:tabLst>
            </a:pPr>
            <a:r>
              <a:rPr sz="2400" b="1" dirty="0"/>
              <a:t>	</a:t>
            </a:r>
            <a:r>
              <a:rPr sz="2400" b="1" dirty="0">
                <a:cs typeface="Times New Roman"/>
              </a:rPr>
              <a:t>, sirve para </a:t>
            </a:r>
            <a:r>
              <a:rPr sz="2400" b="1" spc="-5" dirty="0">
                <a:cs typeface="Times New Roman"/>
              </a:rPr>
              <a:t>seleccionar </a:t>
            </a:r>
            <a:r>
              <a:rPr sz="2400" b="1" dirty="0">
                <a:cs typeface="Times New Roman"/>
              </a:rPr>
              <a:t>los </a:t>
            </a:r>
            <a:r>
              <a:rPr sz="2400" b="1" spc="-5" dirty="0">
                <a:cs typeface="Times New Roman"/>
              </a:rPr>
              <a:t>diferentes elementos del gráfico </a:t>
            </a:r>
            <a:r>
              <a:rPr sz="2400" b="1" dirty="0">
                <a:cs typeface="Times New Roman"/>
              </a:rPr>
              <a:t>y moverlos </a:t>
            </a:r>
            <a:r>
              <a:rPr sz="2400" b="1" dirty="0" err="1">
                <a:cs typeface="Times New Roman"/>
              </a:rPr>
              <a:t>dentro</a:t>
            </a:r>
            <a:r>
              <a:rPr sz="2400" b="1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de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la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hoja.</a:t>
            </a:r>
            <a:endParaRPr sz="2400" b="1" dirty="0">
              <a:cs typeface="Times New Roman"/>
            </a:endParaRPr>
          </a:p>
          <a:p>
            <a:pPr algn="just">
              <a:spcBef>
                <a:spcPts val="35"/>
              </a:spcBef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553085" marR="8890" indent="-228600" algn="just">
              <a:buFont typeface="Symbol"/>
              <a:buChar char=""/>
              <a:tabLst>
                <a:tab pos="821690" algn="l"/>
                <a:tab pos="822325" algn="l"/>
              </a:tabLst>
            </a:pPr>
            <a:r>
              <a:rPr sz="2400" b="1" dirty="0"/>
              <a:t>	</a:t>
            </a:r>
            <a:r>
              <a:rPr sz="2400" b="1" dirty="0">
                <a:cs typeface="Times New Roman"/>
              </a:rPr>
              <a:t>, </a:t>
            </a:r>
            <a:r>
              <a:rPr sz="2400" b="1" spc="-5" dirty="0">
                <a:cs typeface="Times New Roman"/>
              </a:rPr>
              <a:t>buscador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los elementos </a:t>
            </a:r>
            <a:r>
              <a:rPr sz="2400" b="1" dirty="0">
                <a:cs typeface="Times New Roman"/>
              </a:rPr>
              <a:t>que </a:t>
            </a:r>
            <a:r>
              <a:rPr sz="2400" b="1" spc="-5" dirty="0">
                <a:cs typeface="Times New Roman"/>
              </a:rPr>
              <a:t>componen el circuito </a:t>
            </a:r>
            <a:r>
              <a:rPr sz="2400" b="1" dirty="0">
                <a:cs typeface="Times New Roman"/>
              </a:rPr>
              <a:t>, </a:t>
            </a:r>
            <a:r>
              <a:rPr sz="2400" b="1" spc="-5" dirty="0">
                <a:cs typeface="Times New Roman"/>
              </a:rPr>
              <a:t>los organiza </a:t>
            </a:r>
            <a:r>
              <a:rPr sz="2400" b="1" spc="-5" dirty="0" err="1">
                <a:cs typeface="Times New Roman"/>
              </a:rPr>
              <a:t>en</a:t>
            </a:r>
            <a:r>
              <a:rPr sz="2400" b="1" spc="-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diferentes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niveles</a:t>
            </a:r>
            <a:r>
              <a:rPr sz="2400" b="1" spc="-5" dirty="0">
                <a:cs typeface="Times New Roman"/>
              </a:rPr>
              <a:t>,</a:t>
            </a:r>
            <a:r>
              <a:rPr sz="2400" b="1" dirty="0">
                <a:cs typeface="Times New Roman"/>
              </a:rPr>
              <a:t> y da </a:t>
            </a:r>
            <a:r>
              <a:rPr sz="2400" b="1" spc="-5" dirty="0">
                <a:cs typeface="Times New Roman"/>
              </a:rPr>
              <a:t>información</a:t>
            </a:r>
            <a:r>
              <a:rPr sz="2400" b="1" dirty="0">
                <a:cs typeface="Times New Roman"/>
              </a:rPr>
              <a:t> sobre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estado</a:t>
            </a:r>
            <a:r>
              <a:rPr sz="2400" b="1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éstos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tras </a:t>
            </a:r>
            <a:r>
              <a:rPr sz="2400" b="1" spc="-5" dirty="0">
                <a:cs typeface="Times New Roman"/>
              </a:rPr>
              <a:t>el</a:t>
            </a:r>
            <a:r>
              <a:rPr sz="2400" b="1" dirty="0">
                <a:cs typeface="Times New Roman"/>
              </a:rPr>
              <a:t> cálculo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dirty="0">
                <a:cs typeface="Times New Roman"/>
              </a:rPr>
              <a:t> circuito.</a:t>
            </a:r>
          </a:p>
          <a:p>
            <a:pPr algn="just"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553085" marR="5080" indent="-228600" algn="just">
              <a:buFont typeface="Symbol"/>
              <a:buChar char=""/>
              <a:tabLst>
                <a:tab pos="829310" algn="l"/>
                <a:tab pos="829944" algn="l"/>
              </a:tabLst>
            </a:pPr>
            <a:r>
              <a:rPr sz="2400" b="1" dirty="0"/>
              <a:t>	</a:t>
            </a:r>
            <a:r>
              <a:rPr sz="2400" b="1" dirty="0">
                <a:cs typeface="Times New Roman"/>
              </a:rPr>
              <a:t>, modos de </a:t>
            </a:r>
            <a:r>
              <a:rPr sz="2400" b="1" spc="-5" dirty="0">
                <a:cs typeface="Times New Roman"/>
              </a:rPr>
              <a:t>operación. </a:t>
            </a:r>
            <a:r>
              <a:rPr sz="2400" b="1" dirty="0">
                <a:cs typeface="Times New Roman"/>
              </a:rPr>
              <a:t>Esta </a:t>
            </a:r>
            <a:r>
              <a:rPr sz="2400" b="1" spc="-5" dirty="0">
                <a:cs typeface="Times New Roman"/>
              </a:rPr>
              <a:t>herramienta </a:t>
            </a:r>
            <a:r>
              <a:rPr sz="2400" b="1" dirty="0">
                <a:cs typeface="Times New Roman"/>
              </a:rPr>
              <a:t>sirve para </a:t>
            </a:r>
            <a:r>
              <a:rPr sz="2400" b="1" spc="-5" dirty="0">
                <a:cs typeface="Times New Roman"/>
              </a:rPr>
              <a:t>seleccionar los </a:t>
            </a:r>
            <a:r>
              <a:rPr sz="2400" b="1" dirty="0">
                <a:cs typeface="Times New Roman"/>
              </a:rPr>
              <a:t>modos </a:t>
            </a:r>
            <a:r>
              <a:rPr sz="2400" b="1" spc="-5" dirty="0" err="1">
                <a:cs typeface="Times New Roman"/>
              </a:rPr>
              <a:t>en</a:t>
            </a:r>
            <a:r>
              <a:rPr sz="2400" b="1" spc="-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los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que </a:t>
            </a:r>
            <a:r>
              <a:rPr sz="2400" b="1" dirty="0">
                <a:cs typeface="Times New Roman"/>
              </a:rPr>
              <a:t>va a funcionar la instalación, </a:t>
            </a:r>
            <a:r>
              <a:rPr sz="2400" b="1" spc="-5" dirty="0">
                <a:cs typeface="Times New Roman"/>
              </a:rPr>
              <a:t>configurando los interruptores </a:t>
            </a:r>
            <a:r>
              <a:rPr sz="2400" b="1" dirty="0">
                <a:cs typeface="Times New Roman"/>
              </a:rPr>
              <a:t>aguas </a:t>
            </a:r>
            <a:r>
              <a:rPr sz="2400" b="1" spc="-5" dirty="0">
                <a:cs typeface="Times New Roman"/>
              </a:rPr>
              <a:t>arriba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 err="1" smtClean="0">
                <a:cs typeface="Times New Roman"/>
              </a:rPr>
              <a:t>los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cuadros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principales </a:t>
            </a:r>
            <a:r>
              <a:rPr sz="2400" b="1" dirty="0">
                <a:cs typeface="Times New Roman"/>
              </a:rPr>
              <a:t>y los </a:t>
            </a:r>
            <a:r>
              <a:rPr sz="2400" b="1" spc="-5" dirty="0">
                <a:cs typeface="Times New Roman"/>
              </a:rPr>
              <a:t>interruptores </a:t>
            </a:r>
            <a:r>
              <a:rPr sz="2400" b="1" spc="5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los </a:t>
            </a:r>
            <a:r>
              <a:rPr sz="2400" b="1" dirty="0">
                <a:cs typeface="Times New Roman"/>
              </a:rPr>
              <a:t>acoplamientos. La </a:t>
            </a:r>
            <a:r>
              <a:rPr sz="2400" b="1" spc="-5" dirty="0">
                <a:cs typeface="Times New Roman"/>
                <a:hlinkClick r:id="rId3" action="ppaction://hlinksldjump"/>
              </a:rPr>
              <a:t>Figura </a:t>
            </a:r>
            <a:r>
              <a:rPr sz="2400" b="1" dirty="0">
                <a:cs typeface="Times New Roman"/>
                <a:hlinkClick r:id="rId3" action="ppaction://hlinksldjump"/>
              </a:rPr>
              <a:t>99 </a:t>
            </a:r>
            <a:r>
              <a:rPr sz="2400" b="1" spc="-5" dirty="0" err="1">
                <a:cs typeface="Times New Roman"/>
              </a:rPr>
              <a:t>refleja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un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dirty="0" err="1" smtClean="0">
                <a:cs typeface="Times New Roman"/>
              </a:rPr>
              <a:t>modo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operación típico, con </a:t>
            </a:r>
            <a:r>
              <a:rPr sz="2400" b="1" dirty="0">
                <a:cs typeface="Times New Roman"/>
              </a:rPr>
              <a:t>modo de </a:t>
            </a:r>
            <a:r>
              <a:rPr sz="2400" b="1" spc="-5" dirty="0">
                <a:cs typeface="Times New Roman"/>
              </a:rPr>
              <a:t>funcionamiento normal alimentado </a:t>
            </a:r>
            <a:r>
              <a:rPr sz="2400" b="1" dirty="0">
                <a:cs typeface="Times New Roman"/>
              </a:rPr>
              <a:t>por la </a:t>
            </a:r>
            <a:r>
              <a:rPr sz="2400" b="1" spc="-5" dirty="0" smtClean="0">
                <a:cs typeface="Times New Roman"/>
              </a:rPr>
              <a:t>red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alimentación, </a:t>
            </a:r>
            <a:r>
              <a:rPr sz="2400" b="1" dirty="0">
                <a:cs typeface="Times New Roman"/>
              </a:rPr>
              <a:t>y </a:t>
            </a:r>
            <a:r>
              <a:rPr sz="2400" b="1" spc="-5" dirty="0">
                <a:cs typeface="Times New Roman"/>
              </a:rPr>
              <a:t>con </a:t>
            </a:r>
            <a:r>
              <a:rPr sz="2400" b="1" spc="5" dirty="0">
                <a:cs typeface="Times New Roman"/>
              </a:rPr>
              <a:t>un </a:t>
            </a:r>
            <a:r>
              <a:rPr sz="2400" b="1" dirty="0">
                <a:cs typeface="Times New Roman"/>
              </a:rPr>
              <a:t>modo de </a:t>
            </a:r>
            <a:r>
              <a:rPr sz="2400" b="1" spc="-5" dirty="0">
                <a:cs typeface="Times New Roman"/>
              </a:rPr>
              <a:t>emergencia, en el </a:t>
            </a:r>
            <a:r>
              <a:rPr sz="2400" b="1" dirty="0">
                <a:cs typeface="Times New Roman"/>
              </a:rPr>
              <a:t>que un generador </a:t>
            </a:r>
            <a:r>
              <a:rPr sz="2400" b="1" dirty="0" err="1">
                <a:cs typeface="Times New Roman"/>
              </a:rPr>
              <a:t>alimenta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 smtClean="0">
                <a:cs typeface="Times New Roman"/>
              </a:rPr>
              <a:t>el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circuito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48170" y="1927671"/>
            <a:ext cx="12757786" cy="54844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3156" y="4087746"/>
            <a:ext cx="415287" cy="61550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66175" y="4853397"/>
            <a:ext cx="415288" cy="45993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3156" y="5313331"/>
            <a:ext cx="491487" cy="82467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3156" y="6555484"/>
            <a:ext cx="533400" cy="480001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961062" y="5798488"/>
            <a:ext cx="685799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99: ventana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modos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operación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8356" y="5864732"/>
            <a:ext cx="17907000" cy="44843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9580" indent="-437515" algn="just">
              <a:spcBef>
                <a:spcPts val="100"/>
              </a:spcBef>
              <a:buFont typeface="Symbol"/>
              <a:buChar char=""/>
              <a:tabLst>
                <a:tab pos="449580" algn="l"/>
                <a:tab pos="450215" algn="l"/>
              </a:tabLst>
            </a:pPr>
            <a:r>
              <a:rPr lang="es-ES" sz="2400" dirty="0" smtClean="0">
                <a:cs typeface="Times New Roman"/>
              </a:rPr>
              <a:t>  </a:t>
            </a:r>
            <a:r>
              <a:rPr sz="2400" dirty="0" smtClean="0">
                <a:cs typeface="Times New Roman"/>
              </a:rPr>
              <a:t>,</a:t>
            </a:r>
            <a:r>
              <a:rPr sz="2400" spc="-1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calcula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todo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el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circuito.</a:t>
            </a:r>
            <a:endParaRPr sz="2400" b="1" dirty="0">
              <a:cs typeface="Times New Roman"/>
            </a:endParaRPr>
          </a:p>
          <a:p>
            <a:pPr marL="411480" indent="-399415" algn="just">
              <a:spcBef>
                <a:spcPts val="944"/>
              </a:spcBef>
              <a:buFont typeface="Symbol"/>
              <a:buChar char=""/>
              <a:tabLst>
                <a:tab pos="411480" algn="l"/>
                <a:tab pos="412115" algn="l"/>
              </a:tabLst>
            </a:pPr>
            <a:r>
              <a:rPr lang="es-ES" sz="2400" b="1" dirty="0" smtClean="0">
                <a:cs typeface="Times New Roman"/>
              </a:rPr>
              <a:t>  </a:t>
            </a:r>
            <a:r>
              <a:rPr sz="2400" b="1" dirty="0" smtClean="0">
                <a:cs typeface="Times New Roman"/>
              </a:rPr>
              <a:t>, </a:t>
            </a:r>
            <a:r>
              <a:rPr sz="2400" b="1" spc="-5" dirty="0">
                <a:cs typeface="Times New Roman"/>
              </a:rPr>
              <a:t>calcula </a:t>
            </a:r>
            <a:r>
              <a:rPr sz="2400" b="1" dirty="0">
                <a:cs typeface="Times New Roman"/>
              </a:rPr>
              <a:t>solo </a:t>
            </a:r>
            <a:r>
              <a:rPr sz="2400" b="1" spc="-5" dirty="0">
                <a:cs typeface="Times New Roman"/>
              </a:rPr>
              <a:t>el</a:t>
            </a:r>
            <a:r>
              <a:rPr sz="2400" b="1" dirty="0">
                <a:cs typeface="Times New Roman"/>
              </a:rPr>
              <a:t> elemento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o </a:t>
            </a:r>
            <a:r>
              <a:rPr sz="2400" b="1" spc="-5" dirty="0">
                <a:cs typeface="Times New Roman"/>
              </a:rPr>
              <a:t>elementos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dirty="0">
                <a:cs typeface="Times New Roman"/>
              </a:rPr>
              <a:t> circuito que </a:t>
            </a:r>
            <a:r>
              <a:rPr sz="2400" b="1" spc="-5" dirty="0">
                <a:cs typeface="Times New Roman"/>
              </a:rPr>
              <a:t>se han</a:t>
            </a:r>
            <a:r>
              <a:rPr sz="2400" b="1" dirty="0">
                <a:cs typeface="Times New Roman"/>
              </a:rPr>
              <a:t> seleccionado.</a:t>
            </a:r>
          </a:p>
          <a:p>
            <a:pPr algn="just">
              <a:spcBef>
                <a:spcPts val="50"/>
              </a:spcBef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240665" marR="5080" indent="-228600" algn="just">
              <a:lnSpc>
                <a:spcPct val="102699"/>
              </a:lnSpc>
              <a:buFont typeface="Symbol"/>
              <a:buChar char=""/>
              <a:tabLst>
                <a:tab pos="504825" algn="l"/>
                <a:tab pos="505459" algn="l"/>
              </a:tabLst>
            </a:pPr>
            <a:r>
              <a:rPr lang="es-ES" sz="2400" b="1" dirty="0" smtClean="0"/>
              <a:t> </a:t>
            </a:r>
            <a:r>
              <a:rPr sz="2400" b="1" dirty="0"/>
              <a:t>	</a:t>
            </a:r>
            <a:r>
              <a:rPr sz="2400" b="1" dirty="0">
                <a:cs typeface="Times New Roman"/>
              </a:rPr>
              <a:t>,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calcula</a:t>
            </a:r>
            <a:r>
              <a:rPr sz="2400" b="1" spc="-3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una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subred,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es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decir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cuadro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acoplado</a:t>
            </a:r>
            <a:r>
              <a:rPr sz="2400" b="1" spc="-3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otro</a:t>
            </a:r>
            <a:r>
              <a:rPr sz="2400" b="1" spc="-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que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</a:t>
            </a:r>
            <a:r>
              <a:rPr sz="2400" b="1" spc="-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 vez</a:t>
            </a:r>
            <a:r>
              <a:rPr sz="2400" b="1" spc="-30" dirty="0">
                <a:cs typeface="Times New Roman"/>
              </a:rPr>
              <a:t> </a:t>
            </a:r>
            <a:r>
              <a:rPr sz="2400" b="1" dirty="0" err="1">
                <a:cs typeface="Times New Roman"/>
              </a:rPr>
              <a:t>cuelga</a:t>
            </a:r>
            <a:r>
              <a:rPr sz="2400" b="1" spc="-30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un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circuito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  <a:p>
            <a:pPr algn="just">
              <a:spcBef>
                <a:spcPts val="50"/>
              </a:spcBef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240665" marR="6985" indent="-228600" algn="just">
              <a:lnSpc>
                <a:spcPct val="103299"/>
              </a:lnSpc>
              <a:buFont typeface="Symbol"/>
              <a:buChar char=""/>
              <a:tabLst>
                <a:tab pos="506095" algn="l"/>
                <a:tab pos="506730" algn="l"/>
              </a:tabLst>
            </a:pPr>
            <a:r>
              <a:rPr sz="2400" b="1" dirty="0"/>
              <a:t>	</a:t>
            </a:r>
            <a:r>
              <a:rPr lang="es-ES" sz="2400" b="1" dirty="0" smtClean="0"/>
              <a:t>  </a:t>
            </a:r>
            <a:r>
              <a:rPr sz="2400" b="1" dirty="0" smtClean="0">
                <a:cs typeface="Times New Roman"/>
              </a:rPr>
              <a:t>,</a:t>
            </a:r>
            <a:r>
              <a:rPr sz="2400" b="1" spc="-1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diagrama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unifilar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que muestra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los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parámetros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aparamenta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más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comunes,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es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decir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intensidades</a:t>
            </a:r>
            <a:r>
              <a:rPr sz="2400" b="1" dirty="0">
                <a:cs typeface="Times New Roman"/>
              </a:rPr>
              <a:t> nominales, longitudes, </a:t>
            </a:r>
            <a:r>
              <a:rPr sz="2400" b="1" spc="-5" dirty="0">
                <a:cs typeface="Times New Roman"/>
              </a:rPr>
              <a:t>etc.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Es</a:t>
            </a:r>
            <a:r>
              <a:rPr sz="2400" b="1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la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vista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más </a:t>
            </a:r>
            <a:r>
              <a:rPr sz="2400" b="1" spc="-5" dirty="0" err="1">
                <a:cs typeface="Times New Roman"/>
              </a:rPr>
              <a:t>usada</a:t>
            </a:r>
            <a:r>
              <a:rPr sz="2400" b="1" spc="-5" dirty="0" smtClean="0">
                <a:cs typeface="Times New Roman"/>
              </a:rPr>
              <a:t>.</a:t>
            </a:r>
            <a:endParaRPr lang="es-ES" sz="2400" b="1" spc="-5" dirty="0" smtClean="0">
              <a:cs typeface="Times New Roman"/>
            </a:endParaRPr>
          </a:p>
          <a:p>
            <a:pPr marL="240665" marR="6985" indent="-228600" algn="just">
              <a:lnSpc>
                <a:spcPct val="103299"/>
              </a:lnSpc>
              <a:buFont typeface="Symbol"/>
              <a:buChar char=""/>
              <a:tabLst>
                <a:tab pos="506095" algn="l"/>
                <a:tab pos="506730" algn="l"/>
              </a:tabLst>
            </a:pPr>
            <a:endParaRPr lang="es-ES" sz="2400" b="1" spc="-5" dirty="0" smtClean="0">
              <a:cs typeface="Times New Roman"/>
            </a:endParaRPr>
          </a:p>
          <a:p>
            <a:pPr marL="240665" marR="6985" indent="-228600" algn="just">
              <a:lnSpc>
                <a:spcPct val="103299"/>
              </a:lnSpc>
              <a:buFont typeface="Symbol"/>
              <a:buChar char=""/>
              <a:tabLst>
                <a:tab pos="506095" algn="l"/>
                <a:tab pos="506730" algn="l"/>
              </a:tabLst>
            </a:pPr>
            <a:r>
              <a:rPr lang="es-ES" sz="2400" b="1" dirty="0" smtClean="0">
                <a:cs typeface="Times New Roman"/>
              </a:rPr>
              <a:t>   , </a:t>
            </a:r>
            <a:r>
              <a:rPr lang="es-ES" sz="2400" b="1" spc="-5" dirty="0">
                <a:cs typeface="Times New Roman"/>
              </a:rPr>
              <a:t>diagrama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unifilar</a:t>
            </a:r>
            <a:r>
              <a:rPr lang="es-ES" sz="2400" b="1" dirty="0">
                <a:cs typeface="Times New Roman"/>
              </a:rPr>
              <a:t> que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muestra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el</a:t>
            </a:r>
            <a:r>
              <a:rPr lang="es-ES" sz="2400" b="1" dirty="0">
                <a:cs typeface="Times New Roman"/>
              </a:rPr>
              <a:t> flujo de</a:t>
            </a:r>
            <a:r>
              <a:rPr lang="es-ES" sz="2400" b="1" spc="-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carga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calculado</a:t>
            </a:r>
            <a:r>
              <a:rPr lang="es-ES" sz="2400" b="1" spc="-5" dirty="0" smtClean="0">
                <a:cs typeface="Times New Roman"/>
              </a:rPr>
              <a:t>.</a:t>
            </a:r>
          </a:p>
          <a:p>
            <a:pPr marL="240665" marR="6985" indent="-228600" algn="just">
              <a:lnSpc>
                <a:spcPct val="103299"/>
              </a:lnSpc>
              <a:buFont typeface="Symbol"/>
              <a:buChar char=""/>
              <a:tabLst>
                <a:tab pos="506095" algn="l"/>
                <a:tab pos="506730" algn="l"/>
              </a:tabLst>
            </a:pPr>
            <a:endParaRPr lang="es-ES" sz="2400" b="1" dirty="0" smtClean="0">
              <a:cs typeface="Times New Roman"/>
            </a:endParaRPr>
          </a:p>
          <a:p>
            <a:pPr marL="240665" marR="6985" indent="-228600" algn="just">
              <a:lnSpc>
                <a:spcPct val="103299"/>
              </a:lnSpc>
              <a:buFont typeface="Symbol"/>
              <a:buChar char=""/>
              <a:tabLst>
                <a:tab pos="506095" algn="l"/>
                <a:tab pos="506730" algn="l"/>
              </a:tabLst>
            </a:pPr>
            <a:r>
              <a:rPr lang="es-ES" sz="2400" b="1" dirty="0" smtClean="0">
                <a:cs typeface="Times New Roman"/>
              </a:rPr>
              <a:t>  ,</a:t>
            </a:r>
            <a:r>
              <a:rPr lang="es-ES" sz="2400" b="1" spc="5" dirty="0" smtClean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diagrama</a:t>
            </a:r>
            <a:r>
              <a:rPr lang="es-ES" sz="2400" b="1" spc="1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unifilar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con</a:t>
            </a:r>
            <a:r>
              <a:rPr lang="es-ES" sz="2400" b="1" spc="2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la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información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cortocircuito,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muy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útil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cuando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se</a:t>
            </a:r>
            <a:r>
              <a:rPr lang="es-ES" sz="2400" b="1" spc="15" dirty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quiere dimensionar </a:t>
            </a:r>
            <a:r>
              <a:rPr lang="es-ES" sz="2400" b="1" spc="-5" dirty="0">
                <a:cs typeface="Times New Roman"/>
              </a:rPr>
              <a:t>las</a:t>
            </a:r>
            <a:r>
              <a:rPr lang="es-ES" sz="2400" b="1" dirty="0">
                <a:cs typeface="Times New Roman"/>
              </a:rPr>
              <a:t> protecciones.</a:t>
            </a:r>
          </a:p>
          <a:p>
            <a:pPr marL="240665" marR="6985" indent="-228600">
              <a:lnSpc>
                <a:spcPct val="103299"/>
              </a:lnSpc>
              <a:buFont typeface="Symbol"/>
              <a:buChar char=""/>
              <a:tabLst>
                <a:tab pos="506095" algn="l"/>
                <a:tab pos="506730" algn="l"/>
              </a:tabLst>
            </a:pPr>
            <a:endParaRPr sz="1200" b="1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07222" y="8682667"/>
            <a:ext cx="40538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210"/>
              </a:spcBef>
            </a:pPr>
            <a:r>
              <a:rPr sz="1200" dirty="0" smtClean="0">
                <a:latin typeface="Symbol"/>
                <a:cs typeface="Symbol"/>
              </a:rPr>
              <a:t></a:t>
            </a:r>
            <a:endParaRPr sz="1200" dirty="0">
              <a:latin typeface="Symbol"/>
              <a:cs typeface="Symbo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4756" y="410273"/>
            <a:ext cx="6477000" cy="538821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6956" y="5864732"/>
            <a:ext cx="424814" cy="38620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6956" y="6338152"/>
            <a:ext cx="424814" cy="38014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0270" y="6921372"/>
            <a:ext cx="718185" cy="55607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8870" y="7680516"/>
            <a:ext cx="489585" cy="557343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6162" y="8880157"/>
            <a:ext cx="565785" cy="50419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6469" y="9666344"/>
            <a:ext cx="565786" cy="522862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56" y="622300"/>
            <a:ext cx="12268200" cy="9525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513556" y="317500"/>
            <a:ext cx="17983200" cy="269304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556260" marR="5080" indent="-274320" algn="just">
              <a:spcBef>
                <a:spcPts val="40"/>
              </a:spcBef>
              <a:tabLst>
                <a:tab pos="2088514" algn="l"/>
                <a:tab pos="2700655" algn="l"/>
                <a:tab pos="3419475" algn="l"/>
                <a:tab pos="5405120" algn="l"/>
              </a:tabLst>
            </a:pPr>
            <a:r>
              <a:rPr sz="2400" b="1" dirty="0">
                <a:cs typeface="Times New Roman"/>
              </a:rPr>
              <a:t>5.5.</a:t>
            </a:r>
            <a:r>
              <a:rPr sz="2400" b="1" spc="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S</a:t>
            </a:r>
            <a:r>
              <a:rPr sz="2400" b="1" spc="-5" dirty="0">
                <a:cs typeface="Times New Roman"/>
              </a:rPr>
              <a:t>C</a:t>
            </a:r>
            <a:r>
              <a:rPr sz="2400" b="1" dirty="0">
                <a:cs typeface="Times New Roman"/>
              </a:rPr>
              <a:t>R</a:t>
            </a:r>
            <a:r>
              <a:rPr sz="2400" b="1" spc="-10" dirty="0">
                <a:cs typeface="Times New Roman"/>
              </a:rPr>
              <a:t>IP</a:t>
            </a:r>
            <a:r>
              <a:rPr sz="2400" b="1" dirty="0">
                <a:cs typeface="Times New Roman"/>
              </a:rPr>
              <a:t>CI</a:t>
            </a:r>
            <a:r>
              <a:rPr sz="2400" b="1" spc="-15" dirty="0">
                <a:cs typeface="Times New Roman"/>
              </a:rPr>
              <a:t>Ó</a:t>
            </a:r>
            <a:r>
              <a:rPr sz="2400" b="1" dirty="0">
                <a:cs typeface="Times New Roman"/>
              </a:rPr>
              <a:t>N	DEL	</a:t>
            </a:r>
            <a:r>
              <a:rPr sz="2400" b="1" spc="-10" dirty="0" smtClean="0">
                <a:cs typeface="Times New Roman"/>
              </a:rPr>
              <a:t>P</a:t>
            </a:r>
            <a:r>
              <a:rPr sz="2400" b="1" dirty="0" smtClean="0">
                <a:cs typeface="Times New Roman"/>
              </a:rPr>
              <a:t>A</a:t>
            </a:r>
            <a:r>
              <a:rPr sz="2400" b="1" spc="-5" dirty="0" smtClean="0">
                <a:cs typeface="Times New Roman"/>
              </a:rPr>
              <a:t>S</a:t>
            </a:r>
            <a:r>
              <a:rPr sz="2400" b="1" dirty="0" smtClean="0">
                <a:cs typeface="Times New Roman"/>
              </a:rPr>
              <a:t>O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“</a:t>
            </a:r>
            <a:r>
              <a:rPr sz="2400" b="1" spc="-10" dirty="0" smtClean="0">
                <a:cs typeface="Times New Roman"/>
              </a:rPr>
              <a:t>D</a:t>
            </a:r>
            <a:r>
              <a:rPr sz="2400" b="1" spc="20" dirty="0" smtClean="0">
                <a:cs typeface="Times New Roman"/>
              </a:rPr>
              <a:t>O</a:t>
            </a:r>
            <a:r>
              <a:rPr sz="2400" b="1" spc="-10" dirty="0" smtClean="0">
                <a:cs typeface="Times New Roman"/>
              </a:rPr>
              <a:t>C</a:t>
            </a:r>
            <a:r>
              <a:rPr sz="2400" b="1" dirty="0" smtClean="0">
                <a:cs typeface="Times New Roman"/>
              </a:rPr>
              <a:t>U</a:t>
            </a:r>
            <a:r>
              <a:rPr sz="2400" b="1" spc="-10" dirty="0" smtClean="0">
                <a:cs typeface="Times New Roman"/>
              </a:rPr>
              <a:t>M</a:t>
            </a:r>
            <a:r>
              <a:rPr sz="2400" b="1" spc="-15" dirty="0" smtClean="0">
                <a:cs typeface="Times New Roman"/>
              </a:rPr>
              <a:t>E</a:t>
            </a:r>
            <a:r>
              <a:rPr sz="2400" b="1" dirty="0" smtClean="0">
                <a:cs typeface="Times New Roman"/>
              </a:rPr>
              <a:t>NT</a:t>
            </a:r>
            <a:r>
              <a:rPr sz="2400" b="1" spc="-10" dirty="0" smtClean="0">
                <a:cs typeface="Times New Roman"/>
              </a:rPr>
              <a:t>AC</a:t>
            </a:r>
            <a:r>
              <a:rPr sz="2400" b="1" dirty="0" smtClean="0">
                <a:cs typeface="Times New Roman"/>
              </a:rPr>
              <a:t>I</a:t>
            </a:r>
            <a:r>
              <a:rPr sz="2400" b="1" spc="-15" dirty="0" smtClean="0">
                <a:cs typeface="Times New Roman"/>
              </a:rPr>
              <a:t>Ó</a:t>
            </a:r>
            <a:r>
              <a:rPr sz="2400" b="1" dirty="0" smtClean="0">
                <a:cs typeface="Times New Roman"/>
              </a:rPr>
              <a:t>N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DEL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smtClean="0">
                <a:cs typeface="Times New Roman"/>
              </a:rPr>
              <a:t>PROYECTO”</a:t>
            </a:r>
            <a:endParaRPr lang="es-ES" sz="2400" b="1" spc="-5" dirty="0" smtClean="0">
              <a:cs typeface="Times New Roman"/>
            </a:endParaRPr>
          </a:p>
          <a:p>
            <a:pPr marL="556260" marR="5080" indent="-274320" algn="just">
              <a:spcBef>
                <a:spcPts val="40"/>
              </a:spcBef>
              <a:tabLst>
                <a:tab pos="2088514" algn="l"/>
                <a:tab pos="2700655" algn="l"/>
                <a:tab pos="3419475" algn="l"/>
                <a:tab pos="5405120" algn="l"/>
              </a:tabLst>
            </a:pPr>
            <a:endParaRPr sz="2400" dirty="0">
              <a:cs typeface="Times New Roman"/>
            </a:endParaRPr>
          </a:p>
          <a:p>
            <a:pPr marL="12700" marR="6985" algn="just">
              <a:spcBef>
                <a:spcPts val="25"/>
              </a:spcBef>
            </a:pP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tercer </a:t>
            </a:r>
            <a:r>
              <a:rPr sz="2400" dirty="0">
                <a:cs typeface="Times New Roman"/>
              </a:rPr>
              <a:t>y último </a:t>
            </a:r>
            <a:r>
              <a:rPr sz="2400" spc="-5" dirty="0">
                <a:cs typeface="Times New Roman"/>
              </a:rPr>
              <a:t>paso, es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creación </a:t>
            </a:r>
            <a:r>
              <a:rPr sz="2400" dirty="0">
                <a:cs typeface="Times New Roman"/>
              </a:rPr>
              <a:t>de todos </a:t>
            </a:r>
            <a:r>
              <a:rPr sz="2400" spc="-5" dirty="0">
                <a:cs typeface="Times New Roman"/>
              </a:rPr>
              <a:t>los documentos relacionados con el </a:t>
            </a:r>
            <a:r>
              <a:rPr sz="2400" spc="-5" dirty="0" err="1">
                <a:cs typeface="Times New Roman"/>
              </a:rPr>
              <a:t>proyecto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su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planificación</a:t>
            </a:r>
            <a:r>
              <a:rPr sz="2400" dirty="0">
                <a:cs typeface="Times New Roman"/>
              </a:rPr>
              <a:t> siguiendo la </a:t>
            </a:r>
            <a:r>
              <a:rPr sz="2400" spc="-5" dirty="0">
                <a:cs typeface="Times New Roman"/>
              </a:rPr>
              <a:t>normativa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aplicable.</a:t>
            </a:r>
            <a:endParaRPr sz="2400" dirty="0">
              <a:cs typeface="Times New Roman"/>
            </a:endParaRPr>
          </a:p>
          <a:p>
            <a:pPr marL="12700" marR="5080" algn="just">
              <a:spcBef>
                <a:spcPts val="800"/>
              </a:spcBef>
            </a:pPr>
            <a:r>
              <a:rPr sz="2400" dirty="0">
                <a:cs typeface="Times New Roman"/>
              </a:rPr>
              <a:t>En </a:t>
            </a:r>
            <a:r>
              <a:rPr sz="2400" spc="-5" dirty="0">
                <a:cs typeface="Times New Roman"/>
              </a:rPr>
              <a:t>este paso del </a:t>
            </a:r>
            <a:r>
              <a:rPr sz="2400" dirty="0">
                <a:cs typeface="Times New Roman"/>
              </a:rPr>
              <a:t>proyecto, </a:t>
            </a:r>
            <a:r>
              <a:rPr sz="2400" spc="-5" dirty="0">
                <a:cs typeface="Times New Roman"/>
              </a:rPr>
              <a:t>como se </a:t>
            </a:r>
            <a:r>
              <a:rPr sz="2400" dirty="0">
                <a:cs typeface="Times New Roman"/>
              </a:rPr>
              <a:t>pudo </a:t>
            </a:r>
            <a:r>
              <a:rPr sz="2400" spc="-5" dirty="0">
                <a:cs typeface="Times New Roman"/>
              </a:rPr>
              <a:t>ver en </a:t>
            </a:r>
            <a:r>
              <a:rPr sz="2400" spc="5" dirty="0">
                <a:cs typeface="Times New Roman"/>
              </a:rPr>
              <a:t>la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31</a:t>
            </a:r>
            <a:r>
              <a:rPr sz="2400" dirty="0">
                <a:cs typeface="Times New Roman"/>
              </a:rPr>
              <a:t>, se </a:t>
            </a:r>
            <a:r>
              <a:rPr sz="2400" spc="-5" dirty="0">
                <a:cs typeface="Times New Roman"/>
              </a:rPr>
              <a:t>pueden </a:t>
            </a:r>
            <a:r>
              <a:rPr sz="2400" dirty="0">
                <a:cs typeface="Times New Roman"/>
              </a:rPr>
              <a:t>seleccionar </a:t>
            </a:r>
            <a:r>
              <a:rPr sz="2400" dirty="0" err="1">
                <a:cs typeface="Times New Roman"/>
              </a:rPr>
              <a:t>una</a:t>
            </a:r>
            <a:r>
              <a:rPr sz="240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serie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documentos, en </a:t>
            </a:r>
            <a:r>
              <a:rPr sz="2400" dirty="0">
                <a:cs typeface="Times New Roman"/>
              </a:rPr>
              <a:t>diversos </a:t>
            </a:r>
            <a:r>
              <a:rPr sz="2400" spc="-5" dirty="0">
                <a:cs typeface="Times New Roman"/>
              </a:rPr>
              <a:t>formatos </a:t>
            </a:r>
            <a:r>
              <a:rPr sz="2400" dirty="0">
                <a:cs typeface="Times New Roman"/>
              </a:rPr>
              <a:t>y tamaños, que </a:t>
            </a:r>
            <a:r>
              <a:rPr sz="2400" spc="-5" dirty="0">
                <a:cs typeface="Times New Roman"/>
              </a:rPr>
              <a:t>Simaris generará </a:t>
            </a:r>
            <a:r>
              <a:rPr sz="2400" dirty="0">
                <a:cs typeface="Times New Roman"/>
              </a:rPr>
              <a:t>de </a:t>
            </a:r>
            <a:r>
              <a:rPr sz="2400" spc="-5" dirty="0" err="1">
                <a:cs typeface="Times New Roman"/>
              </a:rPr>
              <a:t>manera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automática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disponer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ellos </a:t>
            </a:r>
            <a:r>
              <a:rPr sz="2400" dirty="0">
                <a:cs typeface="Times New Roman"/>
              </a:rPr>
              <a:t>como </a:t>
            </a:r>
            <a:r>
              <a:rPr sz="2400" spc="-5" dirty="0">
                <a:cs typeface="Times New Roman"/>
              </a:rPr>
              <a:t>se quiera. A continuación, se </a:t>
            </a:r>
            <a:r>
              <a:rPr sz="2400" dirty="0">
                <a:cs typeface="Times New Roman"/>
              </a:rPr>
              <a:t>van a </a:t>
            </a:r>
            <a:r>
              <a:rPr sz="2400" spc="-5" dirty="0">
                <a:cs typeface="Times New Roman"/>
              </a:rPr>
              <a:t>detallar </a:t>
            </a:r>
            <a:r>
              <a:rPr sz="2400" dirty="0">
                <a:cs typeface="Times New Roman"/>
              </a:rPr>
              <a:t>las </a:t>
            </a:r>
            <a:r>
              <a:rPr sz="2400" spc="-5" dirty="0" err="1">
                <a:cs typeface="Times New Roman"/>
              </a:rPr>
              <a:t>características</a:t>
            </a:r>
            <a:r>
              <a:rPr sz="2400" spc="-5" dirty="0">
                <a:cs typeface="Times New Roman"/>
              </a:rPr>
              <a:t> </a:t>
            </a:r>
            <a:r>
              <a:rPr sz="2400" spc="5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documentos </a:t>
            </a:r>
            <a:r>
              <a:rPr sz="2400" dirty="0">
                <a:cs typeface="Times New Roman"/>
              </a:rPr>
              <a:t>que puede </a:t>
            </a:r>
            <a:r>
              <a:rPr sz="2400" spc="-5" dirty="0">
                <a:cs typeface="Times New Roman"/>
              </a:rPr>
              <a:t>generar Simaris, </a:t>
            </a:r>
            <a:r>
              <a:rPr sz="2400" dirty="0">
                <a:cs typeface="Times New Roman"/>
              </a:rPr>
              <a:t>en la lista </a:t>
            </a:r>
            <a:r>
              <a:rPr sz="2400" spc="-5" dirty="0">
                <a:cs typeface="Times New Roman"/>
              </a:rPr>
              <a:t>“Tipos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documentos”, ver </a:t>
            </a:r>
            <a:r>
              <a:rPr sz="2400" spc="-5" dirty="0">
                <a:cs typeface="Times New Roman"/>
                <a:hlinkClick r:id="rId3" action="ppaction://hlinksldjump"/>
              </a:rPr>
              <a:t>Figura </a:t>
            </a:r>
            <a:r>
              <a:rPr sz="2400" dirty="0">
                <a:cs typeface="Times New Roman"/>
                <a:hlinkClick r:id="rId3" action="ppaction://hlinksldjump"/>
              </a:rPr>
              <a:t>100</a:t>
            </a:r>
            <a:r>
              <a:rPr sz="2400" dirty="0" smtClean="0">
                <a:cs typeface="Times New Roman"/>
              </a:rPr>
              <a:t>.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después</a:t>
            </a:r>
            <a:r>
              <a:rPr sz="2400" dirty="0">
                <a:cs typeface="Times New Roman"/>
              </a:rPr>
              <a:t> de seleccionado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documento,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pinchar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sobre 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botón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“Generar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documentación”.</a:t>
            </a:r>
            <a:endParaRPr sz="2400" dirty="0">
              <a:cs typeface="Times New Roman"/>
            </a:endParaRPr>
          </a:p>
        </p:txBody>
      </p:sp>
      <p:pic>
        <p:nvPicPr>
          <p:cNvPr id="4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33156" y="3010544"/>
            <a:ext cx="9144000" cy="591755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570058" y="9156700"/>
            <a:ext cx="58701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100: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ventana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tipos</a:t>
            </a:r>
            <a:r>
              <a:rPr lang="es-ES" sz="2400" b="1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documentos.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60091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13556" y="241300"/>
            <a:ext cx="18059400" cy="71429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 marL="553085" algn="just">
              <a:spcBef>
                <a:spcPts val="5"/>
              </a:spcBef>
            </a:pP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5.5.1</a:t>
            </a:r>
            <a:r>
              <a:rPr sz="2400" b="1" i="1" u="heavy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DOCUMENTACIÓN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DEL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PROYECTO</a:t>
            </a:r>
            <a:endParaRPr sz="2400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algn="just">
              <a:spcBef>
                <a:spcPts val="845"/>
              </a:spcBef>
            </a:pPr>
            <a:r>
              <a:rPr sz="2400" dirty="0">
                <a:cs typeface="Times New Roman"/>
              </a:rPr>
              <a:t>Esta </a:t>
            </a:r>
            <a:r>
              <a:rPr sz="2400" spc="-5" dirty="0">
                <a:cs typeface="Times New Roman"/>
              </a:rPr>
              <a:t>opción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</a:t>
            </a:r>
            <a:r>
              <a:rPr sz="2400" dirty="0">
                <a:cs typeface="Times New Roman"/>
              </a:rPr>
              <a:t> un documento “.doc” donde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vienen 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datos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ya</a:t>
            </a:r>
            <a:r>
              <a:rPr sz="2400" spc="-5" dirty="0">
                <a:cs typeface="Times New Roman"/>
              </a:rPr>
              <a:t> rellenados: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9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Datos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maestros: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nombre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proyecto,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descripción,</a:t>
            </a:r>
            <a:r>
              <a:rPr sz="2400" b="1" spc="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editor,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oficina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técnica,etc.</a:t>
            </a:r>
            <a:endParaRPr sz="2400" b="1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Datos</a:t>
            </a:r>
            <a:r>
              <a:rPr sz="2400" b="1" dirty="0">
                <a:cs typeface="Times New Roman"/>
              </a:rPr>
              <a:t> del </a:t>
            </a:r>
            <a:r>
              <a:rPr sz="2400" b="1" spc="-5" dirty="0">
                <a:cs typeface="Times New Roman"/>
              </a:rPr>
              <a:t>cliente:</a:t>
            </a:r>
            <a:r>
              <a:rPr sz="2400" b="1" dirty="0">
                <a:cs typeface="Times New Roman"/>
              </a:rPr>
              <a:t> nombre </a:t>
            </a:r>
            <a:r>
              <a:rPr sz="2400" b="1" spc="-5" dirty="0">
                <a:cs typeface="Times New Roman"/>
              </a:rPr>
              <a:t>cliente,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ciudad.</a:t>
            </a:r>
            <a:endParaRPr sz="2400" b="1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Comentarios.</a:t>
            </a:r>
            <a:endParaRPr sz="2400" b="1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Parámetros</a:t>
            </a:r>
            <a:r>
              <a:rPr sz="2400" b="1" dirty="0">
                <a:cs typeface="Times New Roman"/>
              </a:rPr>
              <a:t> de la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red: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generales,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media tensión y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baja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tensión.</a:t>
            </a:r>
            <a:endParaRPr sz="2400" b="1" dirty="0">
              <a:cs typeface="Times New Roman"/>
            </a:endParaRPr>
          </a:p>
          <a:p>
            <a:pPr marL="553085" marR="7620" indent="-228600" algn="just">
              <a:spcBef>
                <a:spcPts val="12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Modos</a:t>
            </a:r>
            <a:r>
              <a:rPr sz="2400" b="1" spc="1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1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operación</a:t>
            </a:r>
            <a:r>
              <a:rPr sz="2400" b="1" spc="1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1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1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red:</a:t>
            </a:r>
            <a:r>
              <a:rPr sz="2400" b="1" spc="1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normal,</a:t>
            </a:r>
            <a:r>
              <a:rPr sz="2400" b="1" spc="1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emergencia,</a:t>
            </a:r>
            <a:r>
              <a:rPr sz="2400" b="1" spc="1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etc.</a:t>
            </a:r>
            <a:r>
              <a:rPr sz="2400" b="1" spc="1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Los</a:t>
            </a:r>
            <a:r>
              <a:rPr sz="2400" b="1" spc="1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que</a:t>
            </a:r>
            <a:r>
              <a:rPr sz="2400" b="1" spc="114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</a:t>
            </a:r>
            <a:r>
              <a:rPr sz="2400" b="1" spc="125" dirty="0">
                <a:cs typeface="Times New Roman"/>
              </a:rPr>
              <a:t> </a:t>
            </a:r>
            <a:r>
              <a:rPr sz="2400" b="1" dirty="0" err="1">
                <a:cs typeface="Times New Roman"/>
              </a:rPr>
              <a:t>hayan</a:t>
            </a:r>
            <a:r>
              <a:rPr sz="2400" b="1" spc="12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definido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previamente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  <a:p>
            <a:pPr marL="553085" marR="5080" indent="-228600" algn="just">
              <a:spcBef>
                <a:spcPts val="7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Lista</a:t>
            </a:r>
            <a:r>
              <a:rPr sz="2400" b="1" spc="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dispositivos:</a:t>
            </a:r>
            <a:r>
              <a:rPr sz="2400" b="1" spc="4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lista</a:t>
            </a:r>
            <a:r>
              <a:rPr sz="2400" b="1" spc="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4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4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aparamenta</a:t>
            </a:r>
            <a:r>
              <a:rPr sz="2400" b="1" spc="4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utilizada,</a:t>
            </a:r>
            <a:r>
              <a:rPr sz="2400" b="1" spc="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incluyendo</a:t>
            </a:r>
            <a:r>
              <a:rPr sz="2400" b="1" spc="5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cables</a:t>
            </a:r>
            <a:r>
              <a:rPr sz="2400" b="1" spc="4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y</a:t>
            </a:r>
            <a:r>
              <a:rPr sz="2400" b="1" spc="5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barras,</a:t>
            </a:r>
            <a:r>
              <a:rPr sz="2400" b="1" spc="5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así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como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cargas.</a:t>
            </a:r>
            <a:endParaRPr sz="2400" b="1" dirty="0">
              <a:cs typeface="Times New Roman"/>
            </a:endParaRPr>
          </a:p>
          <a:p>
            <a:pPr marL="553085" marR="9525" indent="-228600" algn="just">
              <a:spcBef>
                <a:spcPts val="8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Protección</a:t>
            </a:r>
            <a:r>
              <a:rPr sz="2400" b="1" spc="70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de</a:t>
            </a:r>
            <a:r>
              <a:rPr sz="2400" b="1" spc="7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personas</a:t>
            </a:r>
            <a:r>
              <a:rPr sz="2400" b="1" spc="8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contra</a:t>
            </a:r>
            <a:r>
              <a:rPr sz="2400" b="1" spc="6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choque</a:t>
            </a:r>
            <a:r>
              <a:rPr sz="2400" b="1" spc="8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eléctrico:</a:t>
            </a:r>
            <a:r>
              <a:rPr sz="2400" b="1" spc="8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pequeño</a:t>
            </a:r>
            <a:r>
              <a:rPr sz="2400" b="1" spc="7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texto</a:t>
            </a:r>
            <a:r>
              <a:rPr sz="2400" b="1" spc="8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donde</a:t>
            </a:r>
            <a:r>
              <a:rPr sz="2400" b="1" spc="80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especifica</a:t>
            </a:r>
            <a:r>
              <a:rPr sz="2400" b="1" spc="80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que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smtClean="0">
                <a:cs typeface="Times New Roman"/>
              </a:rPr>
              <a:t>se</a:t>
            </a:r>
            <a:r>
              <a:rPr sz="2400" b="1" spc="-1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cumple con</a:t>
            </a:r>
            <a:r>
              <a:rPr sz="2400" b="1" dirty="0">
                <a:cs typeface="Times New Roman"/>
              </a:rPr>
              <a:t> la </a:t>
            </a:r>
            <a:r>
              <a:rPr sz="2400" b="1" spc="-5" dirty="0">
                <a:cs typeface="Times New Roman"/>
              </a:rPr>
              <a:t>normativa.</a:t>
            </a:r>
            <a:endParaRPr sz="2400" b="1" dirty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Límites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responsabilidad: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comentarios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sobre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disponibilidad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algunos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aparatos.</a:t>
            </a:r>
            <a:endParaRPr sz="2400" b="1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Leyenda</a:t>
            </a:r>
            <a:r>
              <a:rPr sz="2400" b="1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símbolos: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descripción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los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símbolos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utilizados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unifilar.</a:t>
            </a:r>
            <a:endParaRPr sz="2400" b="1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Normativa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para</a:t>
            </a:r>
            <a:r>
              <a:rPr sz="2400" b="1" dirty="0">
                <a:cs typeface="Times New Roman"/>
              </a:rPr>
              <a:t> cálculos: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diferentes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normas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aplicadas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cálculo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circuito.</a:t>
            </a:r>
          </a:p>
          <a:p>
            <a:pPr algn="just">
              <a:spcBef>
                <a:spcPts val="45"/>
              </a:spcBef>
            </a:pPr>
            <a:endParaRPr sz="2400" dirty="0">
              <a:cs typeface="Times New Roman"/>
            </a:endParaRPr>
          </a:p>
          <a:p>
            <a:pPr marL="553085" algn="just"/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5.5.2</a:t>
            </a:r>
            <a:r>
              <a:rPr sz="2400" b="1" i="1" u="heavy" spc="3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LISTA</a:t>
            </a:r>
            <a:r>
              <a:rPr sz="2400" b="1" i="1" u="heavy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i="1" u="heavy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DISPOSITIVOS,</a:t>
            </a:r>
            <a:r>
              <a:rPr sz="2400" b="1" i="1" u="heavy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CLASIFICADOS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 PARA</a:t>
            </a:r>
            <a:r>
              <a:rPr sz="2400" b="1" i="1" u="heavy" spc="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DISTRIBUCIÓN</a:t>
            </a:r>
            <a:endParaRPr sz="2400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6350" algn="just">
              <a:spcBef>
                <a:spcPts val="800"/>
              </a:spcBef>
            </a:pPr>
            <a:r>
              <a:rPr sz="2400" spc="-5" dirty="0">
                <a:cs typeface="Times New Roman"/>
              </a:rPr>
              <a:t>Genera </a:t>
            </a:r>
            <a:r>
              <a:rPr sz="2400" dirty="0">
                <a:cs typeface="Times New Roman"/>
              </a:rPr>
              <a:t>una hoja de </a:t>
            </a:r>
            <a:r>
              <a:rPr sz="2400" spc="-5" dirty="0">
                <a:cs typeface="Times New Roman"/>
              </a:rPr>
              <a:t>cálculo Excel, </a:t>
            </a:r>
            <a:r>
              <a:rPr sz="2400" dirty="0">
                <a:cs typeface="Times New Roman"/>
              </a:rPr>
              <a:t>donde </a:t>
            </a:r>
            <a:r>
              <a:rPr sz="2400" spc="-5" dirty="0">
                <a:cs typeface="Times New Roman"/>
              </a:rPr>
              <a:t>se refleja </a:t>
            </a:r>
            <a:r>
              <a:rPr sz="2400" dirty="0">
                <a:cs typeface="Times New Roman"/>
              </a:rPr>
              <a:t>toda la </a:t>
            </a:r>
            <a:r>
              <a:rPr sz="2400" spc="-5" dirty="0">
                <a:cs typeface="Times New Roman"/>
              </a:rPr>
              <a:t>aparamenta </a:t>
            </a:r>
            <a:r>
              <a:rPr sz="2400" dirty="0">
                <a:cs typeface="Times New Roman"/>
              </a:rPr>
              <a:t>utilizada, </a:t>
            </a:r>
            <a:r>
              <a:rPr sz="2400" spc="-5" dirty="0">
                <a:cs typeface="Times New Roman"/>
              </a:rPr>
              <a:t>así </a:t>
            </a:r>
            <a:r>
              <a:rPr sz="2400" spc="-5" dirty="0" err="1">
                <a:cs typeface="Times New Roman"/>
              </a:rPr>
              <a:t>como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cuadro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distribución </a:t>
            </a:r>
            <a:r>
              <a:rPr sz="2400" dirty="0">
                <a:cs typeface="Times New Roman"/>
              </a:rPr>
              <a:t>donde </a:t>
            </a:r>
            <a:r>
              <a:rPr sz="2400" spc="-5" dirty="0">
                <a:cs typeface="Times New Roman"/>
              </a:rPr>
              <a:t>se ubica, las referencias en el catálogo </a:t>
            </a:r>
            <a:r>
              <a:rPr sz="2400" dirty="0">
                <a:cs typeface="Times New Roman"/>
              </a:rPr>
              <a:t>Siemens </a:t>
            </a:r>
            <a:r>
              <a:rPr sz="2400" spc="-5" dirty="0">
                <a:cs typeface="Times New Roman"/>
              </a:rPr>
              <a:t>si las hubiere,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tipo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aparamenta</a:t>
            </a:r>
            <a:r>
              <a:rPr sz="2400" dirty="0">
                <a:cs typeface="Times New Roman"/>
              </a:rPr>
              <a:t> y la</a:t>
            </a:r>
            <a:r>
              <a:rPr sz="2400" spc="-5" dirty="0">
                <a:cs typeface="Times New Roman"/>
              </a:rPr>
              <a:t> cantidad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cada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uno.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89756" y="317500"/>
            <a:ext cx="17983200" cy="9548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9160" lvl="2" indent="-346710" algn="just">
              <a:buFont typeface="Times New Roman"/>
              <a:buAutoNum type="arabicPeriod" startAt="3"/>
              <a:tabLst>
                <a:tab pos="899794" algn="l"/>
              </a:tabLst>
            </a:pPr>
            <a:r>
              <a:rPr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AJUSTE</a:t>
            </a:r>
            <a:r>
              <a:rPr sz="2400" b="1" i="1" u="heavy" spc="-30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i="1" u="heavy" spc="-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APARATOS</a:t>
            </a:r>
            <a:endParaRPr sz="2400" dirty="0">
              <a:cs typeface="Times New Roman"/>
            </a:endParaRPr>
          </a:p>
          <a:p>
            <a:pPr marL="12700" marR="5080" algn="just">
              <a:spcBef>
                <a:spcPts val="800"/>
              </a:spcBef>
            </a:pPr>
            <a:r>
              <a:rPr sz="2400" spc="-5" dirty="0" smtClean="0">
                <a:cs typeface="Times New Roman"/>
              </a:rPr>
              <a:t>Genera</a:t>
            </a:r>
            <a:r>
              <a:rPr sz="2400" spc="-5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hoja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cálculo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Excel,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donde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aparecen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principales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características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toda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aquella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aparamenta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regulable. Es decir, </a:t>
            </a:r>
            <a:r>
              <a:rPr sz="2400" dirty="0">
                <a:cs typeface="Times New Roman"/>
              </a:rPr>
              <a:t>todos </a:t>
            </a:r>
            <a:r>
              <a:rPr sz="2400" spc="-5" dirty="0">
                <a:cs typeface="Times New Roman"/>
              </a:rPr>
              <a:t>aquellos </a:t>
            </a:r>
            <a:r>
              <a:rPr sz="2400" dirty="0">
                <a:cs typeface="Times New Roman"/>
              </a:rPr>
              <a:t>dispositivos que </a:t>
            </a:r>
            <a:r>
              <a:rPr sz="2400" spc="-5" dirty="0">
                <a:cs typeface="Times New Roman"/>
              </a:rPr>
              <a:t>son susceptibles </a:t>
            </a:r>
            <a:r>
              <a:rPr sz="2400" dirty="0">
                <a:cs typeface="Times New Roman"/>
              </a:rPr>
              <a:t>de </a:t>
            </a:r>
            <a:r>
              <a:rPr sz="2400" spc="-5" dirty="0" err="1" smtClean="0">
                <a:cs typeface="Times New Roman"/>
              </a:rPr>
              <a:t>poder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configurar</a:t>
            </a:r>
            <a:r>
              <a:rPr sz="2400" spc="-1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sus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curvas</a:t>
            </a:r>
            <a:r>
              <a:rPr sz="2400" spc="-1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disparo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aparecen reflejados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tabla,</a:t>
            </a:r>
            <a:r>
              <a:rPr sz="2400" spc="-5" dirty="0">
                <a:cs typeface="Times New Roman"/>
              </a:rPr>
              <a:t> con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dichos</a:t>
            </a:r>
            <a:r>
              <a:rPr sz="2400" spc="-5" dirty="0">
                <a:cs typeface="Times New Roman"/>
              </a:rPr>
              <a:t> datos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sus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curvas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hoja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cálculo.</a:t>
            </a:r>
            <a:endParaRPr sz="2400" dirty="0">
              <a:cs typeface="Times New Roman"/>
            </a:endParaRPr>
          </a:p>
          <a:p>
            <a:pPr marL="899160" lvl="2" indent="-346710" algn="just">
              <a:spcBef>
                <a:spcPts val="850"/>
              </a:spcBef>
              <a:buFont typeface="Times New Roman"/>
              <a:buAutoNum type="arabicPeriod" startAt="4"/>
              <a:tabLst>
                <a:tab pos="899794" algn="l"/>
              </a:tabLst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LISTA</a:t>
            </a:r>
            <a:r>
              <a:rPr sz="2400" b="1" i="1" u="heavy" spc="2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i="1" u="heavy" spc="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CANALIZACIÓN</a:t>
            </a:r>
            <a:r>
              <a:rPr sz="2400" b="1" i="1" u="heavy" spc="2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ELÉCTRICA/ELECTRODUCTO</a:t>
            </a:r>
            <a:endParaRPr sz="2400" dirty="0">
              <a:cs typeface="Times New Roman"/>
            </a:endParaRPr>
          </a:p>
          <a:p>
            <a:pPr marL="12700" marR="12065" algn="just">
              <a:spcBef>
                <a:spcPts val="800"/>
              </a:spcBef>
            </a:pPr>
            <a:r>
              <a:rPr sz="2400" spc="-5" dirty="0" smtClean="0">
                <a:cs typeface="Times New Roman"/>
              </a:rPr>
              <a:t>Genera </a:t>
            </a:r>
            <a:r>
              <a:rPr sz="2400" dirty="0">
                <a:cs typeface="Times New Roman"/>
              </a:rPr>
              <a:t>una hoja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cálculo </a:t>
            </a:r>
            <a:r>
              <a:rPr sz="2400" spc="-5" dirty="0">
                <a:cs typeface="Times New Roman"/>
              </a:rPr>
              <a:t>Excel, con </a:t>
            </a:r>
            <a:r>
              <a:rPr sz="2400" dirty="0">
                <a:cs typeface="Times New Roman"/>
              </a:rPr>
              <a:t>la lista de </a:t>
            </a:r>
            <a:r>
              <a:rPr sz="2400" spc="-5" dirty="0">
                <a:cs typeface="Times New Roman"/>
              </a:rPr>
              <a:t>barras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canalización instaladas </a:t>
            </a:r>
            <a:r>
              <a:rPr sz="2400" dirty="0">
                <a:cs typeface="Times New Roman"/>
              </a:rPr>
              <a:t>y </a:t>
            </a:r>
            <a:r>
              <a:rPr sz="2400" spc="-5" dirty="0" err="1" smtClean="0">
                <a:cs typeface="Times New Roman"/>
              </a:rPr>
              <a:t>sus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características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principales. </a:t>
            </a:r>
            <a:r>
              <a:rPr sz="2400" dirty="0">
                <a:cs typeface="Times New Roman"/>
              </a:rPr>
              <a:t>En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caso de que </a:t>
            </a:r>
            <a:r>
              <a:rPr sz="2400" spc="-5" dirty="0">
                <a:cs typeface="Times New Roman"/>
              </a:rPr>
              <a:t>en el circuito </a:t>
            </a:r>
            <a:r>
              <a:rPr sz="2400" dirty="0">
                <a:cs typeface="Times New Roman"/>
              </a:rPr>
              <a:t>solo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hayan utilizado </a:t>
            </a:r>
            <a:r>
              <a:rPr sz="2400" spc="-5" dirty="0">
                <a:cs typeface="Times New Roman"/>
              </a:rPr>
              <a:t>cables, </a:t>
            </a:r>
            <a:r>
              <a:rPr sz="2400" spc="-5" dirty="0" err="1" smtClean="0">
                <a:cs typeface="Times New Roman"/>
              </a:rPr>
              <a:t>esta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hoja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estará </a:t>
            </a:r>
            <a:r>
              <a:rPr sz="2400" dirty="0">
                <a:cs typeface="Times New Roman"/>
              </a:rPr>
              <a:t>vacía.</a:t>
            </a:r>
          </a:p>
          <a:p>
            <a:pPr marL="899160" lvl="2" indent="-346710" algn="just">
              <a:spcBef>
                <a:spcPts val="850"/>
              </a:spcBef>
              <a:buFont typeface="Times New Roman"/>
              <a:buAutoNum type="arabicPeriod" startAt="5"/>
              <a:tabLst>
                <a:tab pos="899794" algn="l"/>
              </a:tabLst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LISTA</a:t>
            </a:r>
            <a:r>
              <a:rPr sz="2400" b="1" i="1" u="heavy" spc="-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i="1" u="heavy" spc="-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CABLES</a:t>
            </a:r>
            <a:endParaRPr sz="2400" dirty="0">
              <a:cs typeface="Times New Roman"/>
            </a:endParaRPr>
          </a:p>
          <a:p>
            <a:pPr marL="12700" marR="8890" algn="just">
              <a:spcBef>
                <a:spcPts val="800"/>
              </a:spcBef>
            </a:pPr>
            <a:r>
              <a:rPr sz="2400" spc="-5" dirty="0" smtClean="0">
                <a:cs typeface="Times New Roman"/>
              </a:rPr>
              <a:t>Genera </a:t>
            </a:r>
            <a:r>
              <a:rPr sz="2400" dirty="0">
                <a:cs typeface="Times New Roman"/>
              </a:rPr>
              <a:t>una hoja de cálculo </a:t>
            </a:r>
            <a:r>
              <a:rPr sz="2400" spc="-5" dirty="0">
                <a:cs typeface="Times New Roman"/>
              </a:rPr>
              <a:t>Excel, </a:t>
            </a:r>
            <a:r>
              <a:rPr sz="2400" dirty="0">
                <a:cs typeface="Times New Roman"/>
              </a:rPr>
              <a:t>con la lista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cables utilizados en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instalación </a:t>
            </a:r>
            <a:r>
              <a:rPr sz="2400" dirty="0">
                <a:cs typeface="Times New Roman"/>
              </a:rPr>
              <a:t>y </a:t>
            </a:r>
            <a:r>
              <a:rPr sz="2400" spc="-5" dirty="0" err="1" smtClean="0">
                <a:cs typeface="Times New Roman"/>
              </a:rPr>
              <a:t>sus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principales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características. Es </a:t>
            </a:r>
            <a:r>
              <a:rPr sz="2400" dirty="0">
                <a:cs typeface="Times New Roman"/>
              </a:rPr>
              <a:t>muy útil </a:t>
            </a:r>
            <a:r>
              <a:rPr sz="2400" spc="-5" dirty="0">
                <a:cs typeface="Times New Roman"/>
              </a:rPr>
              <a:t>esta herramienta </a:t>
            </a:r>
            <a:r>
              <a:rPr sz="2400" dirty="0">
                <a:cs typeface="Times New Roman"/>
              </a:rPr>
              <a:t>ya que </a:t>
            </a:r>
            <a:r>
              <a:rPr sz="2400" spc="-5" dirty="0">
                <a:cs typeface="Times New Roman"/>
              </a:rPr>
              <a:t>evita el engorroso </a:t>
            </a:r>
            <a:r>
              <a:rPr sz="2400" spc="-5" dirty="0" err="1">
                <a:cs typeface="Times New Roman"/>
              </a:rPr>
              <a:t>cálculo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cables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dentro</a:t>
            </a:r>
            <a:r>
              <a:rPr sz="2400" dirty="0">
                <a:cs typeface="Times New Roman"/>
              </a:rPr>
              <a:t> del </a:t>
            </a:r>
            <a:r>
              <a:rPr sz="2400" spc="-5" dirty="0">
                <a:cs typeface="Times New Roman"/>
              </a:rPr>
              <a:t>unifilar,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clarificador</a:t>
            </a:r>
            <a:r>
              <a:rPr sz="2400" dirty="0">
                <a:cs typeface="Times New Roman"/>
              </a:rPr>
              <a:t> para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instalador.</a:t>
            </a:r>
          </a:p>
          <a:p>
            <a:pPr marL="899160" lvl="2" indent="-346710" algn="just">
              <a:spcBef>
                <a:spcPts val="850"/>
              </a:spcBef>
              <a:buFont typeface="Times New Roman"/>
              <a:buAutoNum type="arabicPeriod" startAt="6"/>
              <a:tabLst>
                <a:tab pos="899794" algn="l"/>
              </a:tabLst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CORRIENTES</a:t>
            </a:r>
            <a:r>
              <a:rPr sz="2400" b="1" i="1" u="heavy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i="1" u="heavy" spc="-1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CORTOCIRCUITO</a:t>
            </a:r>
            <a:endParaRPr sz="2400" dirty="0">
              <a:cs typeface="Times New Roman"/>
            </a:endParaRPr>
          </a:p>
          <a:p>
            <a:pPr marL="12700" marR="6985" algn="just">
              <a:spcBef>
                <a:spcPts val="800"/>
              </a:spcBef>
            </a:pPr>
            <a:r>
              <a:rPr sz="2400" spc="-5" dirty="0" smtClean="0">
                <a:cs typeface="Times New Roman"/>
              </a:rPr>
              <a:t>Genera</a:t>
            </a:r>
            <a:r>
              <a:rPr sz="2400" spc="-5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hoja</a:t>
            </a:r>
            <a:r>
              <a:rPr sz="2400" spc="-5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cálculo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Excel,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donde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detalla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intensidades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cortocircuito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los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cuadros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distribución, en los </a:t>
            </a:r>
            <a:r>
              <a:rPr sz="2400" dirty="0">
                <a:cs typeface="Times New Roman"/>
              </a:rPr>
              <a:t>acoplamientos y </a:t>
            </a:r>
            <a:r>
              <a:rPr sz="2400" spc="-5" dirty="0">
                <a:cs typeface="Times New Roman"/>
              </a:rPr>
              <a:t>en las cargas. </a:t>
            </a:r>
            <a:r>
              <a:rPr sz="2400" dirty="0">
                <a:cs typeface="Times New Roman"/>
              </a:rPr>
              <a:t>Dando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datos más </a:t>
            </a:r>
            <a:r>
              <a:rPr sz="2400" spc="-5" dirty="0" err="1">
                <a:cs typeface="Times New Roman"/>
              </a:rPr>
              <a:t>significativos</a:t>
            </a:r>
            <a:r>
              <a:rPr sz="2400" spc="-5" dirty="0">
                <a:cs typeface="Times New Roman"/>
              </a:rPr>
              <a:t> </a:t>
            </a:r>
            <a:r>
              <a:rPr sz="2400" spc="5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esos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valores.</a:t>
            </a:r>
            <a:endParaRPr sz="2400" dirty="0">
              <a:cs typeface="Times New Roman"/>
            </a:endParaRPr>
          </a:p>
          <a:p>
            <a:pPr marL="899160" lvl="2" indent="-346710" algn="just">
              <a:spcBef>
                <a:spcPts val="855"/>
              </a:spcBef>
              <a:buFont typeface="Times New Roman"/>
              <a:buAutoNum type="arabicPeriod" startAt="7"/>
              <a:tabLst>
                <a:tab pos="899794" algn="l"/>
              </a:tabLst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DOCUMENTACIÓN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i="1" u="heavy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SELECTIVIDAD</a:t>
            </a:r>
            <a:endParaRPr sz="2400" dirty="0">
              <a:cs typeface="Times New Roman"/>
            </a:endParaRPr>
          </a:p>
          <a:p>
            <a:pPr marL="12700" marR="7620" algn="just">
              <a:spcBef>
                <a:spcPts val="780"/>
              </a:spcBef>
            </a:pPr>
            <a:r>
              <a:rPr sz="2400" spc="-5" dirty="0" smtClean="0">
                <a:cs typeface="Times New Roman"/>
              </a:rPr>
              <a:t>Genera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documento </a:t>
            </a:r>
            <a:r>
              <a:rPr sz="2400" dirty="0">
                <a:cs typeface="Times New Roman"/>
              </a:rPr>
              <a:t>“.doc” donde recoge </a:t>
            </a:r>
            <a:r>
              <a:rPr sz="2400" spc="-5" dirty="0">
                <a:cs typeface="Times New Roman"/>
              </a:rPr>
              <a:t>las curvas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disparo </a:t>
            </a:r>
            <a:r>
              <a:rPr sz="2400" dirty="0">
                <a:cs typeface="Times New Roman"/>
              </a:rPr>
              <a:t>de todos </a:t>
            </a:r>
            <a:r>
              <a:rPr sz="2400" spc="-5" dirty="0">
                <a:cs typeface="Times New Roman"/>
              </a:rPr>
              <a:t>los </a:t>
            </a:r>
            <a:r>
              <a:rPr sz="2400" spc="-5" dirty="0" err="1">
                <a:cs typeface="Times New Roman"/>
              </a:rPr>
              <a:t>interruptores</a:t>
            </a:r>
            <a:r>
              <a:rPr sz="2400" spc="-5" dirty="0" smtClean="0">
                <a:cs typeface="Times New Roman"/>
              </a:rPr>
              <a:t>,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diferenciales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fusibles presentes en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instalación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además especifica el </a:t>
            </a:r>
            <a:r>
              <a:rPr sz="2400" dirty="0">
                <a:cs typeface="Times New Roman"/>
              </a:rPr>
              <a:t>grado de </a:t>
            </a:r>
            <a:r>
              <a:rPr sz="2400" spc="-5" dirty="0" err="1" smtClean="0">
                <a:cs typeface="Times New Roman"/>
              </a:rPr>
              <a:t>selectividad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(</a:t>
            </a:r>
            <a:r>
              <a:rPr sz="2400" spc="-5" dirty="0">
                <a:cs typeface="Times New Roman"/>
              </a:rPr>
              <a:t>parcial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total)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</a:t>
            </a:r>
            <a:r>
              <a:rPr sz="2400" spc="-10" dirty="0">
                <a:cs typeface="Times New Roman"/>
              </a:rPr>
              <a:t>da </a:t>
            </a:r>
            <a:r>
              <a:rPr sz="2400" spc="-5" dirty="0">
                <a:cs typeface="Times New Roman"/>
              </a:rPr>
              <a:t>en cada interruptor </a:t>
            </a:r>
            <a:r>
              <a:rPr sz="2400" dirty="0">
                <a:cs typeface="Times New Roman"/>
              </a:rPr>
              <a:t>con respecto a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tiene </a:t>
            </a:r>
            <a:r>
              <a:rPr sz="2400" spc="-5" dirty="0" err="1">
                <a:cs typeface="Times New Roman"/>
              </a:rPr>
              <a:t>conectados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aguas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arriba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abajo.</a:t>
            </a:r>
            <a:endParaRPr sz="2400" dirty="0">
              <a:cs typeface="Times New Roman"/>
            </a:endParaRPr>
          </a:p>
          <a:p>
            <a:pPr marL="899160" lvl="2" indent="-346710" algn="just">
              <a:spcBef>
                <a:spcPts val="850"/>
              </a:spcBef>
              <a:buFont typeface="Times New Roman"/>
              <a:buAutoNum type="arabicPeriod" startAt="8"/>
              <a:tabLst>
                <a:tab pos="899794" algn="l"/>
              </a:tabLst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DIAGRAMA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LA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RED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 (PDF)</a:t>
            </a:r>
            <a:endParaRPr sz="2400" dirty="0">
              <a:cs typeface="Times New Roman"/>
            </a:endParaRPr>
          </a:p>
          <a:p>
            <a:pPr marL="12700" marR="6350" algn="just">
              <a:spcBef>
                <a:spcPts val="790"/>
              </a:spcBef>
            </a:pPr>
            <a:r>
              <a:rPr sz="2400" spc="-5" dirty="0" smtClean="0">
                <a:cs typeface="Times New Roman"/>
              </a:rPr>
              <a:t>Genera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documento </a:t>
            </a:r>
            <a:r>
              <a:rPr sz="2400" dirty="0">
                <a:cs typeface="Times New Roman"/>
              </a:rPr>
              <a:t>PDF, </a:t>
            </a:r>
            <a:r>
              <a:rPr sz="2400" spc="-5" dirty="0">
                <a:cs typeface="Times New Roman"/>
              </a:rPr>
              <a:t>con el unifilar, tal </a:t>
            </a:r>
            <a:r>
              <a:rPr sz="2400" dirty="0">
                <a:cs typeface="Times New Roman"/>
              </a:rPr>
              <a:t>como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ve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pantalla </a:t>
            </a:r>
            <a:r>
              <a:rPr sz="2400" dirty="0">
                <a:cs typeface="Times New Roman"/>
              </a:rPr>
              <a:t>del </a:t>
            </a:r>
            <a:r>
              <a:rPr sz="2400" spc="-5" dirty="0">
                <a:cs typeface="Times New Roman"/>
              </a:rPr>
              <a:t>gráfico </a:t>
            </a:r>
            <a:r>
              <a:rPr sz="2400" dirty="0" err="1">
                <a:cs typeface="Times New Roman"/>
              </a:rPr>
              <a:t>definitivo</a:t>
            </a:r>
            <a:r>
              <a:rPr sz="2400" dirty="0" smtClean="0">
                <a:cs typeface="Times New Roman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incluido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cajetín.</a:t>
            </a:r>
            <a:endParaRPr sz="2400" dirty="0">
              <a:cs typeface="Times New Roman"/>
            </a:endParaRPr>
          </a:p>
          <a:p>
            <a:pPr marL="899160" lvl="2" indent="-346710" algn="just">
              <a:spcBef>
                <a:spcPts val="850"/>
              </a:spcBef>
              <a:buFont typeface="Times New Roman"/>
              <a:buAutoNum type="arabicPeriod" startAt="9"/>
              <a:tabLst>
                <a:tab pos="899794" algn="l"/>
              </a:tabLst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DIAGRAMA DE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RED (DWG/DXF)</a:t>
            </a:r>
            <a:endParaRPr sz="2400" dirty="0">
              <a:cs typeface="Times New Roman"/>
            </a:endParaRPr>
          </a:p>
          <a:p>
            <a:pPr marL="12700" marR="5080" algn="just">
              <a:spcBef>
                <a:spcPts val="800"/>
              </a:spcBef>
            </a:pPr>
            <a:r>
              <a:rPr sz="2400" spc="-5" dirty="0" smtClean="0">
                <a:cs typeface="Times New Roman"/>
              </a:rPr>
              <a:t>Genera</a:t>
            </a:r>
            <a:r>
              <a:rPr sz="2400" spc="-4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documento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DWG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(compatible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programas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CAD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CAE),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unifilar</a:t>
            </a:r>
            <a:r>
              <a:rPr sz="2400" spc="-2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tal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como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sz="2400" spc="-1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</a:t>
            </a:r>
            <a:r>
              <a:rPr sz="2400" spc="-5" dirty="0">
                <a:cs typeface="Times New Roman"/>
              </a:rPr>
              <a:t> en</a:t>
            </a:r>
            <a:r>
              <a:rPr sz="2400" dirty="0">
                <a:cs typeface="Times New Roman"/>
              </a:rPr>
              <a:t> la pantalla </a:t>
            </a:r>
            <a:r>
              <a:rPr sz="2400" spc="-5" dirty="0">
                <a:cs typeface="Times New Roman"/>
              </a:rPr>
              <a:t>del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gráfico</a:t>
            </a:r>
            <a:r>
              <a:rPr sz="2400" dirty="0">
                <a:cs typeface="Times New Roman"/>
              </a:rPr>
              <a:t> definitivo, incluido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cajetín.</a:t>
            </a:r>
            <a:endParaRPr sz="2400" dirty="0">
              <a:cs typeface="Times New Roman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89756" y="165100"/>
            <a:ext cx="17983200" cy="626774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just">
              <a:spcBef>
                <a:spcPts val="20"/>
              </a:spcBef>
            </a:pPr>
            <a:endParaRPr sz="2400" dirty="0">
              <a:cs typeface="Times New Roman"/>
            </a:endParaRPr>
          </a:p>
          <a:p>
            <a:pPr marL="553085" algn="just"/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5.5.10</a:t>
            </a:r>
            <a:r>
              <a:rPr sz="2400" b="1" i="1" u="heavy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SIMARIS CAMBIA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ARCHIVO (SX)</a:t>
            </a:r>
            <a:endParaRPr sz="2400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6350" algn="just">
              <a:spcBef>
                <a:spcPts val="800"/>
              </a:spcBef>
            </a:pPr>
            <a:r>
              <a:rPr sz="2400" spc="-5" dirty="0">
                <a:cs typeface="Times New Roman"/>
              </a:rPr>
              <a:t>Crea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archivo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exportación </a:t>
            </a:r>
            <a:r>
              <a:rPr sz="2400" dirty="0">
                <a:cs typeface="Times New Roman"/>
              </a:rPr>
              <a:t>(archivo.sx) que contiene todos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datos </a:t>
            </a:r>
            <a:r>
              <a:rPr sz="2400" spc="-5" dirty="0">
                <a:cs typeface="Times New Roman"/>
              </a:rPr>
              <a:t>relevantes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 err="1" smtClean="0">
                <a:cs typeface="Times New Roman"/>
              </a:rPr>
              <a:t>los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elementos</a:t>
            </a:r>
            <a:r>
              <a:rPr sz="2400" spc="5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dimensionados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equipo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necesarios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seguir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editando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proyecto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con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proyecto Simaris. </a:t>
            </a:r>
            <a:r>
              <a:rPr sz="2400" dirty="0">
                <a:cs typeface="Times New Roman"/>
              </a:rPr>
              <a:t>Esto </a:t>
            </a:r>
            <a:r>
              <a:rPr sz="2400" spc="-5" dirty="0">
                <a:cs typeface="Times New Roman"/>
              </a:rPr>
              <a:t>significa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puede </a:t>
            </a:r>
            <a:r>
              <a:rPr sz="2400" dirty="0">
                <a:cs typeface="Times New Roman"/>
              </a:rPr>
              <a:t>crear </a:t>
            </a:r>
            <a:r>
              <a:rPr sz="2400" spc="-5" dirty="0">
                <a:cs typeface="Times New Roman"/>
              </a:rPr>
              <a:t>fácil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rápidamente </a:t>
            </a:r>
            <a:r>
              <a:rPr sz="2400" dirty="0">
                <a:cs typeface="Times New Roman"/>
              </a:rPr>
              <a:t>una </a:t>
            </a:r>
            <a:r>
              <a:rPr sz="2400" spc="-5" dirty="0" err="1">
                <a:cs typeface="Times New Roman"/>
              </a:rPr>
              <a:t>especificación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trabajo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servicios</a:t>
            </a:r>
            <a:r>
              <a:rPr sz="2400" dirty="0">
                <a:cs typeface="Times New Roman"/>
              </a:rPr>
              <a:t> y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determinar</a:t>
            </a:r>
            <a:r>
              <a:rPr sz="2400" dirty="0">
                <a:cs typeface="Times New Roman"/>
              </a:rPr>
              <a:t> 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presupuesto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distribución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energía</a:t>
            </a:r>
            <a:r>
              <a:rPr sz="240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planta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configurada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diseño </a:t>
            </a:r>
            <a:r>
              <a:rPr sz="2400" spc="-5" dirty="0">
                <a:cs typeface="Times New Roman"/>
              </a:rPr>
              <a:t>Simaris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importando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archivo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proyecto.</a:t>
            </a:r>
            <a:endParaRPr sz="2400" dirty="0">
              <a:cs typeface="Times New Roman"/>
            </a:endParaRPr>
          </a:p>
          <a:p>
            <a:pPr marL="12700" marR="8890" algn="just">
              <a:spcBef>
                <a:spcPts val="800"/>
              </a:spcBef>
            </a:pPr>
            <a:r>
              <a:rPr sz="2400" spc="-5" dirty="0">
                <a:cs typeface="Times New Roman"/>
              </a:rPr>
              <a:t>Después en este </a:t>
            </a:r>
            <a:r>
              <a:rPr sz="2400" dirty="0">
                <a:cs typeface="Times New Roman"/>
              </a:rPr>
              <a:t>paso de </a:t>
            </a:r>
            <a:r>
              <a:rPr sz="2400" spc="-5" dirty="0">
                <a:cs typeface="Times New Roman"/>
              </a:rPr>
              <a:t>“Documentación del Proyecto”, </a:t>
            </a:r>
            <a:r>
              <a:rPr sz="2400" dirty="0">
                <a:cs typeface="Times New Roman"/>
              </a:rPr>
              <a:t>hay otro </a:t>
            </a:r>
            <a:r>
              <a:rPr sz="2400" spc="-5" dirty="0">
                <a:cs typeface="Times New Roman"/>
              </a:rPr>
              <a:t>conjunto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opciones </a:t>
            </a:r>
            <a:r>
              <a:rPr sz="2400" dirty="0" err="1">
                <a:cs typeface="Times New Roman"/>
              </a:rPr>
              <a:t>bajo</a:t>
            </a:r>
            <a:r>
              <a:rPr sz="240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nombre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“Opciones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Salida”, ver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101, </a:t>
            </a:r>
            <a:r>
              <a:rPr sz="2400" dirty="0">
                <a:cs typeface="Times New Roman"/>
              </a:rPr>
              <a:t>donde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puede </a:t>
            </a:r>
            <a:r>
              <a:rPr sz="2400" spc="-5" dirty="0">
                <a:cs typeface="Times New Roman"/>
              </a:rPr>
              <a:t>configurar características </a:t>
            </a:r>
            <a:r>
              <a:rPr sz="2400" dirty="0">
                <a:cs typeface="Times New Roman"/>
              </a:rPr>
              <a:t>de </a:t>
            </a:r>
            <a:r>
              <a:rPr sz="2400" spc="-5" dirty="0" err="1" smtClean="0">
                <a:cs typeface="Times New Roman"/>
              </a:rPr>
              <a:t>los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documentos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5" dirty="0">
                <a:cs typeface="Times New Roman"/>
              </a:rPr>
              <a:t> se van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generar: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935"/>
              </a:spcBef>
              <a:buFont typeface="Symbol"/>
              <a:buChar char=""/>
              <a:tabLst>
                <a:tab pos="553720" algn="l"/>
              </a:tabLst>
            </a:pPr>
            <a:r>
              <a:rPr sz="2400" b="1" spc="-5" dirty="0">
                <a:cs typeface="Times New Roman"/>
              </a:rPr>
              <a:t>Tamaño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Papel</a:t>
            </a:r>
            <a:r>
              <a:rPr sz="2400" spc="-5" dirty="0">
                <a:cs typeface="Times New Roman"/>
              </a:rPr>
              <a:t>: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A4</a:t>
            </a:r>
            <a:r>
              <a:rPr sz="2400" dirty="0">
                <a:cs typeface="Times New Roman"/>
              </a:rPr>
              <a:t> 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carta,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solo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aplicable</a:t>
            </a:r>
            <a:r>
              <a:rPr sz="2400" dirty="0">
                <a:cs typeface="Times New Roman"/>
              </a:rPr>
              <a:t> 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documentos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“.doc”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generados.</a:t>
            </a:r>
          </a:p>
          <a:p>
            <a:pPr marL="553085" marR="5080" indent="-228600" algn="just">
              <a:spcBef>
                <a:spcPts val="120"/>
              </a:spcBef>
              <a:buFont typeface="Symbol"/>
              <a:buChar char=""/>
              <a:tabLst>
                <a:tab pos="553720" algn="l"/>
              </a:tabLst>
            </a:pPr>
            <a:r>
              <a:rPr sz="2400" b="1" dirty="0">
                <a:cs typeface="Times New Roman"/>
              </a:rPr>
              <a:t>Logotipo</a:t>
            </a:r>
            <a:r>
              <a:rPr sz="2400" dirty="0">
                <a:cs typeface="Times New Roman"/>
              </a:rPr>
              <a:t>: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posee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carpeta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logotipos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Siemens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diversos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colores</a:t>
            </a:r>
            <a:r>
              <a:rPr sz="2400" spc="-5" dirty="0" smtClean="0">
                <a:cs typeface="Times New Roman"/>
              </a:rPr>
              <a:t>,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seleccionando </a:t>
            </a:r>
            <a:r>
              <a:rPr sz="2400" dirty="0">
                <a:cs typeface="Times New Roman"/>
              </a:rPr>
              <a:t>uno de ellos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puede añadir a los </a:t>
            </a:r>
            <a:r>
              <a:rPr sz="2400" spc="-5" dirty="0">
                <a:cs typeface="Times New Roman"/>
              </a:rPr>
              <a:t>documentos “.doc” en </a:t>
            </a:r>
            <a:r>
              <a:rPr sz="2400" dirty="0">
                <a:cs typeface="Times New Roman"/>
              </a:rPr>
              <a:t>la </a:t>
            </a:r>
            <a:r>
              <a:rPr sz="2400" spc="-5" dirty="0" err="1" smtClean="0">
                <a:cs typeface="Times New Roman"/>
              </a:rPr>
              <a:t>cabecera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dicho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logotipo.</a:t>
            </a:r>
          </a:p>
          <a:p>
            <a:pPr marL="553085" indent="-229235" algn="just">
              <a:buFont typeface="Symbol"/>
              <a:buChar char=""/>
              <a:tabLst>
                <a:tab pos="553720" algn="l"/>
              </a:tabLst>
            </a:pPr>
            <a:r>
              <a:rPr sz="2400" b="1" spc="-5" dirty="0">
                <a:cs typeface="Times New Roman"/>
              </a:rPr>
              <a:t>Cables</a:t>
            </a:r>
            <a:r>
              <a:rPr sz="2400" spc="-5" dirty="0">
                <a:cs typeface="Times New Roman"/>
              </a:rPr>
              <a:t>: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medida de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cables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seleccionar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entre.</a:t>
            </a:r>
            <a:endParaRPr sz="2400" dirty="0">
              <a:cs typeface="Times New Roman"/>
            </a:endParaRP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sz="2400" spc="-5" dirty="0">
                <a:cs typeface="Times New Roman"/>
              </a:rPr>
              <a:t>Métrico.</a:t>
            </a:r>
            <a:endParaRPr sz="2400" dirty="0">
              <a:cs typeface="Times New Roman"/>
            </a:endParaRPr>
          </a:p>
          <a:p>
            <a:pPr marL="822960" marR="5715" lvl="1" indent="-228600" algn="just">
              <a:spcBef>
                <a:spcPts val="70"/>
              </a:spcBef>
              <a:buFont typeface="Courier New"/>
              <a:buChar char="o"/>
              <a:tabLst>
                <a:tab pos="861694" algn="l"/>
              </a:tabLst>
            </a:pPr>
            <a:r>
              <a:rPr sz="2400" dirty="0"/>
              <a:t>	</a:t>
            </a:r>
            <a:r>
              <a:rPr sz="2400" spc="-5" dirty="0">
                <a:cs typeface="Times New Roman"/>
              </a:rPr>
              <a:t>AWG/kcmil: AWG (american </a:t>
            </a:r>
            <a:r>
              <a:rPr sz="2400" dirty="0">
                <a:cs typeface="Times New Roman"/>
              </a:rPr>
              <a:t>wire gauge) </a:t>
            </a:r>
            <a:r>
              <a:rPr sz="2400" spc="-5" dirty="0">
                <a:cs typeface="Times New Roman"/>
              </a:rPr>
              <a:t>es </a:t>
            </a:r>
            <a:r>
              <a:rPr sz="2400" dirty="0">
                <a:cs typeface="Times New Roman"/>
              </a:rPr>
              <a:t>una clasificación </a:t>
            </a:r>
            <a:r>
              <a:rPr sz="2400" spc="-5" dirty="0" err="1">
                <a:cs typeface="Times New Roman"/>
              </a:rPr>
              <a:t>americana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diámetros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cables. Cuanto </a:t>
            </a:r>
            <a:r>
              <a:rPr sz="2400" dirty="0">
                <a:cs typeface="Times New Roman"/>
              </a:rPr>
              <a:t>más </a:t>
            </a:r>
            <a:r>
              <a:rPr sz="2400" spc="-5" dirty="0">
                <a:cs typeface="Times New Roman"/>
              </a:rPr>
              <a:t>alto es el número </a:t>
            </a:r>
            <a:r>
              <a:rPr sz="2400" dirty="0">
                <a:cs typeface="Times New Roman"/>
              </a:rPr>
              <a:t>más </a:t>
            </a:r>
            <a:r>
              <a:rPr sz="2400" spc="-5" dirty="0">
                <a:cs typeface="Times New Roman"/>
              </a:rPr>
              <a:t>delgado es el cable</a:t>
            </a:r>
            <a:r>
              <a:rPr sz="2400" spc="-5" dirty="0" smtClean="0">
                <a:cs typeface="Times New Roman"/>
              </a:rPr>
              <a:t>.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Kcmil</a:t>
            </a:r>
            <a:r>
              <a:rPr sz="2400" spc="-5" dirty="0" smtClean="0">
                <a:cs typeface="Times New Roman"/>
              </a:rPr>
              <a:t>(kilo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circular</a:t>
            </a:r>
            <a:r>
              <a:rPr sz="2400" dirty="0">
                <a:cs typeface="Times New Roman"/>
              </a:rPr>
              <a:t> mil)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pulgadas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utilizado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mundo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anglosajón.</a:t>
            </a:r>
            <a:endParaRPr sz="2400" dirty="0"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705556" y="7897935"/>
            <a:ext cx="37338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101: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ventana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las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opciones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salida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documentos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8356" y="6464591"/>
            <a:ext cx="7539037" cy="39875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1203</TotalTime>
  <Words>9669</Words>
  <Application>Microsoft Office PowerPoint</Application>
  <PresentationFormat>Personalizado</PresentationFormat>
  <Paragraphs>590</Paragraphs>
  <Slides>60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67" baseType="lpstr">
      <vt:lpstr>Arial</vt:lpstr>
      <vt:lpstr>Calibri</vt:lpstr>
      <vt:lpstr>Courier New</vt:lpstr>
      <vt:lpstr>Symbol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126</cp:revision>
  <dcterms:created xsi:type="dcterms:W3CDTF">2023-05-20T22:00:07Z</dcterms:created>
  <dcterms:modified xsi:type="dcterms:W3CDTF">2023-05-21T20:28:40Z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2023-05-20T00:00:00Z</vt:filetime>
  </property>
</Properties>
</file>